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9" r:id="rId2"/>
    <p:sldId id="276" r:id="rId3"/>
    <p:sldId id="278" r:id="rId4"/>
    <p:sldId id="298" r:id="rId5"/>
    <p:sldId id="284" r:id="rId6"/>
    <p:sldId id="272" r:id="rId7"/>
    <p:sldId id="296" r:id="rId8"/>
    <p:sldId id="280" r:id="rId9"/>
    <p:sldId id="282" r:id="rId10"/>
    <p:sldId id="292" r:id="rId11"/>
    <p:sldId id="293" r:id="rId12"/>
    <p:sldId id="294" r:id="rId13"/>
    <p:sldId id="2147472637" r:id="rId14"/>
    <p:sldId id="285" r:id="rId15"/>
    <p:sldId id="286" r:id="rId16"/>
    <p:sldId id="287" r:id="rId17"/>
    <p:sldId id="261" r:id="rId18"/>
    <p:sldId id="262" r:id="rId19"/>
    <p:sldId id="264" r:id="rId20"/>
    <p:sldId id="265" r:id="rId21"/>
    <p:sldId id="295" r:id="rId22"/>
    <p:sldId id="259" r:id="rId23"/>
    <p:sldId id="257" r:id="rId24"/>
    <p:sldId id="275" r:id="rId25"/>
    <p:sldId id="260" r:id="rId26"/>
    <p:sldId id="279" r:id="rId27"/>
    <p:sldId id="2147472636" r:id="rId28"/>
    <p:sldId id="291" r:id="rId29"/>
    <p:sldId id="281" r:id="rId30"/>
  </p:sldIdLst>
  <p:sldSz cx="18288000" cy="10287000"/>
  <p:notesSz cx="6858000" cy="9144000"/>
  <p:embeddedFontLst>
    <p:embeddedFont>
      <p:font typeface="Nanum Square" panose="020B0600000101010101" pitchFamily="34" charset="-127"/>
      <p:regular r:id="rId33"/>
    </p:embeddedFont>
    <p:embeddedFont>
      <p:font typeface="Nanum Square Bold" panose="020B0600000101010101" pitchFamily="34" charset="-127"/>
      <p:regular r:id="rId34"/>
      <p:bold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맑은 고딕" panose="020B0503020000020004" pitchFamily="34" charset="-127"/>
      <p:regular r:id="rId36"/>
      <p:bold r:id="rId37"/>
    </p:embeddedFont>
    <p:embeddedFont>
      <p:font typeface="Extenda 20 Micro" panose="020B0003020200000002" pitchFamily="34" charset="0"/>
      <p:regular r:id="rId38"/>
    </p:embeddedFont>
    <p:embeddedFont>
      <p:font typeface="Open Sans Bold" pitchFamily="2" charset="0"/>
      <p:regular r:id="rId39"/>
      <p:bold r:id="rId40"/>
    </p:embeddedFont>
    <p:embeddedFont>
      <p:font typeface="Open Sans Medium" pitchFamily="2" charset="0"/>
      <p:regular r:id="rId41"/>
    </p:embeddedFont>
    <p:embeddedFont>
      <p:font typeface="Pretendard Variable Black" panose="02000003000000020004" pitchFamily="2" charset="-127"/>
      <p:bold r:id="rId42"/>
    </p:embeddedFont>
    <p:embeddedFont>
      <p:font typeface="Pretendard Variable ExtraBold" panose="02000003000000020004" pitchFamily="2" charset="-127"/>
      <p:bold r:id="rId43"/>
    </p:embeddedFont>
    <p:embeddedFont>
      <p:font typeface="Pretendard Variable Medium" panose="02000003000000020004" pitchFamily="2" charset="-127"/>
      <p:regular r:id="rId44"/>
    </p:embeddedFont>
    <p:embeddedFont>
      <p:font typeface="Pretendard Variable SemiBold" panose="02000003000000020004" pitchFamily="2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5C7F483-0587-4A49-969E-788EF806C83F}">
          <p14:sldIdLst>
            <p14:sldId id="289"/>
          </p14:sldIdLst>
        </p14:section>
        <p14:section name="제목 없는 구역" id="{FD34E4AE-6D17-494C-8CF9-A3D26EA737C4}">
          <p14:sldIdLst>
            <p14:sldId id="276"/>
          </p14:sldIdLst>
        </p14:section>
        <p14:section name="1. 프로젝트 소개" id="{EF3FBF4F-215D-48B2-AD6B-48AE5A9C9592}">
          <p14:sldIdLst>
            <p14:sldId id="278"/>
            <p14:sldId id="298"/>
          </p14:sldIdLst>
        </p14:section>
        <p14:section name="2. 증강과 전처리(newT,augT)" id="{06B9ABD5-A3D3-4867-9FC6-267141D78977}">
          <p14:sldIdLst>
            <p14:sldId id="284"/>
            <p14:sldId id="272"/>
            <p14:sldId id="296"/>
          </p14:sldIdLst>
        </p14:section>
        <p14:section name="2. 실험단계1_모델선정" id="{FCAD2B69-FC11-4DEE-B315-BDC775BF1E1F}">
          <p14:sldIdLst>
            <p14:sldId id="280"/>
          </p14:sldIdLst>
        </p14:section>
        <p14:section name="2. 모델4개" id="{17924AEE-A7AA-4975-8607-7F608FE685F1}">
          <p14:sldIdLst>
            <p14:sldId id="282"/>
            <p14:sldId id="292"/>
            <p14:sldId id="293"/>
            <p14:sldId id="294"/>
          </p14:sldIdLst>
        </p14:section>
        <p14:section name="3. 실험단계2_모델개선" id="{0C65A19B-5A6E-46F9-A22A-4E019D48A65C}">
          <p14:sldIdLst>
            <p14:sldId id="2147472637"/>
            <p14:sldId id="285"/>
            <p14:sldId id="286"/>
          </p14:sldIdLst>
        </p14:section>
        <p14:section name="4. 응용" id="{09386DBA-7E90-4341-BC17-AD7792894B0F}">
          <p14:sldIdLst>
            <p14:sldId id="287"/>
            <p14:sldId id="261"/>
            <p14:sldId id="262"/>
            <p14:sldId id="264"/>
            <p14:sldId id="265"/>
          </p14:sldIdLst>
        </p14:section>
        <p14:section name="휴지통" id="{A8F6B2FB-92EF-4C7B-AA71-F05230E3CAFA}">
          <p14:sldIdLst>
            <p14:sldId id="295"/>
            <p14:sldId id="259"/>
            <p14:sldId id="257"/>
            <p14:sldId id="275"/>
            <p14:sldId id="260"/>
            <p14:sldId id="279"/>
            <p14:sldId id="2147472636"/>
            <p14:sldId id="291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2BF"/>
    <a:srgbClr val="5575CC"/>
    <a:srgbClr val="808080"/>
    <a:srgbClr val="A9A9A9"/>
    <a:srgbClr val="D3D3D3"/>
    <a:srgbClr val="0D0D0D"/>
    <a:srgbClr val="F5F5F5"/>
    <a:srgbClr val="4F81B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A3829-7AD5-460F-827F-8AEB6C0B0F57}" v="6" dt="2024-10-07T16:55:35.927"/>
    <p1510:client id="{42A56A15-1170-4F46-B534-44901B50B7F1}" v="312" dt="2024-10-07T19:00:33.228"/>
    <p1510:client id="{7FD60957-0D13-4989-BF1B-C437DFA50934}" v="2543" dt="2024-10-07T09:14:24.834"/>
    <p1510:client id="{82CE08B4-A3F8-40FF-813E-B801B265AFFF}" v="3875" dt="2024-10-07T15:51:35.672"/>
    <p1510:client id="{91F2D700-5DD9-4FC8-BFFB-077AEDEDF9EA}" v="6336" dt="2024-10-07T19:09:00.249"/>
    <p1510:client id="{976D3F4F-3F94-4072-850E-694126805543}" v="130" dt="2024-10-07T13:41:12.813"/>
    <p1510:client id="{C9CCF6BF-2DBD-4087-B94C-AFA1DC7D208E}" v="2530" dt="2024-10-07T19:17:41.466"/>
    <p1510:client id="{EAD92DCD-D4D6-5644-9DB9-33D8160D573E}" v="3040" dt="2024-10-08T00:54:04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72"/>
    <p:restoredTop sz="96197"/>
  </p:normalViewPr>
  <p:slideViewPr>
    <p:cSldViewPr snapToGrid="0">
      <p:cViewPr varScale="1">
        <p:scale>
          <a:sx n="66" d="100"/>
          <a:sy n="66" d="100"/>
        </p:scale>
        <p:origin x="224" y="728"/>
      </p:cViewPr>
      <p:guideLst>
        <p:guide orient="horz" pos="21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94514FC-4C63-F6EE-D926-774BFF6257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B2D58B-432C-F09F-35E5-654085A1A6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FD15-78E7-6042-AF9B-7EA1CA736B2F}" type="datetimeFigureOut">
              <a:rPr kumimoji="1" lang="ko-KR" altLang="en-US" smtClean="0"/>
              <a:t>2024. 10. 8.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E0BF5F-C0CA-5E0F-4FC4-58490FC13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0988FE-1E84-51C3-6B85-843FA0F83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F4CE5-5378-7641-840B-C84984066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1426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EB25-9A64-4A30-828F-D793D6B79977}" type="datetimeFigureOut">
              <a:rPr lang="ko-KR" altLang="en-US" smtClean="0"/>
              <a:t>2024. 10. 8.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F4332-A8AE-47C1-B3CF-88B4465E3E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54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4332-A8AE-47C1-B3CF-88B4465E3EE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4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4332-A8AE-47C1-B3CF-88B4465E3E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92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err="1"/>
              <a:t>준범님이</a:t>
            </a:r>
            <a:r>
              <a:rPr lang="ko-KR" altLang="en-US" sz="1200"/>
              <a:t> 만들어 주신 증강된 데이터 소개</a:t>
            </a:r>
            <a:r>
              <a:rPr lang="en-US" altLang="ko-KR" sz="1200"/>
              <a:t>. </a:t>
            </a:r>
            <a:r>
              <a:rPr lang="ko-KR" altLang="en-US" sz="1200"/>
              <a:t>클래스별 </a:t>
            </a:r>
            <a:r>
              <a:rPr lang="en-US" altLang="ko-KR" sz="1200"/>
              <a:t>1</a:t>
            </a:r>
            <a:r>
              <a:rPr lang="ko-KR" altLang="en-US" sz="1200"/>
              <a:t>만개 되었고</a:t>
            </a:r>
            <a:r>
              <a:rPr lang="en-US" altLang="ko-KR" sz="1200"/>
              <a:t>, </a:t>
            </a:r>
            <a:r>
              <a:rPr lang="ko-KR" altLang="en-US" sz="1200"/>
              <a:t>어떤 방식으로 증강하였는지 </a:t>
            </a:r>
            <a:r>
              <a:rPr lang="en-US" altLang="ko-KR" sz="1200"/>
              <a:t>(ex. </a:t>
            </a:r>
            <a:r>
              <a:rPr lang="ko-KR" altLang="en-US" sz="1200" err="1"/>
              <a:t>역번역</a:t>
            </a:r>
            <a:r>
              <a:rPr lang="en-US" altLang="ko-KR" sz="1200"/>
              <a:t> </a:t>
            </a:r>
            <a:r>
              <a:rPr lang="ko-KR" altLang="en-US" sz="1200"/>
              <a:t>등</a:t>
            </a:r>
            <a:r>
              <a:rPr lang="en-US" altLang="ko-KR" sz="1200"/>
              <a:t>),</a:t>
            </a:r>
            <a:r>
              <a:rPr lang="ko-KR" altLang="en-US" sz="1200"/>
              <a:t> 시간은 얼마나 </a:t>
            </a:r>
            <a:r>
              <a:rPr lang="ko-KR" altLang="en-US" sz="1200" err="1"/>
              <a:t>소요되었거</a:t>
            </a:r>
            <a:r>
              <a:rPr lang="ko-KR" altLang="en-US" sz="1200"/>
              <a:t> 어떤 어려움이 있었는지</a:t>
            </a:r>
            <a:r>
              <a:rPr lang="en-US" altLang="ko-KR" sz="1200"/>
              <a:t>(</a:t>
            </a:r>
            <a:r>
              <a:rPr lang="ko-KR" altLang="en-US" sz="1200"/>
              <a:t>짧게 언급</a:t>
            </a:r>
            <a:r>
              <a:rPr lang="en-US" altLang="ko-KR" sz="1200"/>
              <a:t>), </a:t>
            </a:r>
            <a:r>
              <a:rPr lang="ko-KR" altLang="en-US" sz="1200"/>
              <a:t>왜 굳이 이렇게 많이 증강했는지 </a:t>
            </a:r>
            <a:r>
              <a:rPr lang="en-US" altLang="ko-KR" sz="1200"/>
              <a:t>(pretrained</a:t>
            </a:r>
            <a:r>
              <a:rPr lang="ko-KR" altLang="en-US" sz="1200"/>
              <a:t>모델 성능 올리는 것의 한계 언급</a:t>
            </a:r>
            <a:r>
              <a:rPr lang="en-US" altLang="ko-KR" sz="1200"/>
              <a:t>)  </a:t>
            </a:r>
            <a:r>
              <a:rPr lang="ko-KR" altLang="en-US" sz="1200"/>
              <a:t> </a:t>
            </a:r>
          </a:p>
          <a:p>
            <a:endParaRPr lang="ko-KR" altLang="en-US"/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4332-A8AE-47C1-B3CF-88B4465E3EE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323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 모델들을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동일한 통제조건하 출력한 성능을 비교 평가하여 최선의 모델 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개를 선정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 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이후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해당 모델의 성능을 최대로 올려 보기로 함</a:t>
            </a:r>
            <a:b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b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통제조건은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모든 모델이 모두 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“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데이터증강 진행한 성능평가용 데이터셋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”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을 사용하는 것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</a:p>
          <a:p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평가항목은 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Kaggle 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리더보드 점수로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가장 높은 점수를 받은 모델을 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Stage 2</a:t>
            </a:r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에서 성능 개선 시키기로 함</a:t>
            </a:r>
            <a:r>
              <a:rPr lang="en-US" altLang="ko-KR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  <a:endParaRPr lang="ko-KR" altLang="en-US" sz="1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4332-A8AE-47C1-B3CF-88B4465E3E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9C95DDF6-147C-76B9-FBB7-BB63AEA061F4}"/>
              </a:ext>
            </a:extLst>
          </p:cNvPr>
          <p:cNvSpPr/>
          <p:nvPr userDrawn="1"/>
        </p:nvSpPr>
        <p:spPr>
          <a:xfrm flipV="1">
            <a:off x="380790" y="1358104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8A712EC2-2837-E49D-83AD-21AA1521F211}"/>
              </a:ext>
            </a:extLst>
          </p:cNvPr>
          <p:cNvSpPr/>
          <p:nvPr userDrawn="1"/>
        </p:nvSpPr>
        <p:spPr>
          <a:xfrm>
            <a:off x="380790" y="8953004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0942820-6661-75E2-16F1-CE6F08D0B4A4}"/>
              </a:ext>
            </a:extLst>
          </p:cNvPr>
          <p:cNvSpPr txBox="1"/>
          <p:nvPr userDrawn="1"/>
        </p:nvSpPr>
        <p:spPr>
          <a:xfrm>
            <a:off x="390546" y="500639"/>
            <a:ext cx="3458711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endParaRPr lang="en-US" sz="10400" spc="260">
              <a:solidFill>
                <a:srgbClr val="2A52BF"/>
              </a:solidFill>
              <a:latin typeface="Extenda 20 Micro"/>
              <a:ea typeface="Nanum Square Bold" panose="020B0600000101010101" charset="-127"/>
              <a:cs typeface="Extenda 20 Micro"/>
              <a:sym typeface="Extenda 20 Micro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66E494D-4471-1F86-22CB-19B19D8F7DBC}"/>
              </a:ext>
            </a:extLst>
          </p:cNvPr>
          <p:cNvSpPr/>
          <p:nvPr userDrawn="1"/>
        </p:nvSpPr>
        <p:spPr>
          <a:xfrm flipH="1">
            <a:off x="3612243" y="800100"/>
            <a:ext cx="459014" cy="459014"/>
          </a:xfrm>
          <a:custGeom>
            <a:avLst/>
            <a:gdLst/>
            <a:ahLst/>
            <a:cxnLst/>
            <a:rect l="l" t="t" r="r" b="b"/>
            <a:pathLst>
              <a:path w="459014" h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56240E2-B260-1B4C-7716-DBC2D4B5D0F0}"/>
              </a:ext>
            </a:extLst>
          </p:cNvPr>
          <p:cNvGrpSpPr/>
          <p:nvPr userDrawn="1"/>
        </p:nvGrpSpPr>
        <p:grpSpPr>
          <a:xfrm>
            <a:off x="380790" y="1607415"/>
            <a:ext cx="191492" cy="191492"/>
            <a:chOff x="0" y="0"/>
            <a:chExt cx="57818" cy="57818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2EA34C5-8093-FCC1-9307-DFCFC8343082}"/>
                </a:ext>
              </a:extLst>
            </p:cNvPr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4FACF4B9-7BED-027F-E4F9-2C3550359FF0}"/>
                </a:ext>
              </a:extLst>
            </p:cNvPr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6" name="Group 9">
            <a:extLst>
              <a:ext uri="{FF2B5EF4-FFF2-40B4-BE49-F238E27FC236}">
                <a16:creationId xmlns:a16="http://schemas.microsoft.com/office/drawing/2014/main" id="{FA871B02-51C7-8DAF-9A40-1F0E4D1905EC}"/>
              </a:ext>
            </a:extLst>
          </p:cNvPr>
          <p:cNvGrpSpPr/>
          <p:nvPr userDrawn="1"/>
        </p:nvGrpSpPr>
        <p:grpSpPr>
          <a:xfrm>
            <a:off x="380790" y="8857258"/>
            <a:ext cx="191492" cy="191492"/>
            <a:chOff x="0" y="0"/>
            <a:chExt cx="57818" cy="57818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65C2FA3-6A2C-53DE-9EEA-B4C60AE45C29}"/>
                </a:ext>
              </a:extLst>
            </p:cNvPr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14AD43D4-5B9B-4972-D3C9-6F6C11250F7A}"/>
                </a:ext>
              </a:extLst>
            </p:cNvPr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122D42B7-F944-7BB0-03FE-76A3D3F69F7E}"/>
              </a:ext>
            </a:extLst>
          </p:cNvPr>
          <p:cNvGrpSpPr/>
          <p:nvPr userDrawn="1"/>
        </p:nvGrpSpPr>
        <p:grpSpPr>
          <a:xfrm>
            <a:off x="17715718" y="1607415"/>
            <a:ext cx="191492" cy="191492"/>
            <a:chOff x="0" y="0"/>
            <a:chExt cx="57818" cy="57818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8C0851D-49CA-4FBB-5D6F-290D6AD2765F}"/>
                </a:ext>
              </a:extLst>
            </p:cNvPr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2FE7DCE-1E7D-667E-EE73-F73C1D4A7435}"/>
                </a:ext>
              </a:extLst>
            </p:cNvPr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22" name="Group 15">
            <a:extLst>
              <a:ext uri="{FF2B5EF4-FFF2-40B4-BE49-F238E27FC236}">
                <a16:creationId xmlns:a16="http://schemas.microsoft.com/office/drawing/2014/main" id="{7105B8F9-7523-0927-B4F2-669A5DA92229}"/>
              </a:ext>
            </a:extLst>
          </p:cNvPr>
          <p:cNvGrpSpPr/>
          <p:nvPr userDrawn="1"/>
        </p:nvGrpSpPr>
        <p:grpSpPr>
          <a:xfrm>
            <a:off x="17715718" y="8857258"/>
            <a:ext cx="191492" cy="191492"/>
            <a:chOff x="0" y="0"/>
            <a:chExt cx="57818" cy="57818"/>
          </a:xfrm>
        </p:grpSpPr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E7CFBD5-3B28-67D1-BEC1-CC27DBA03077}"/>
                </a:ext>
              </a:extLst>
            </p:cNvPr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3E8148DB-351D-2FC9-D990-498315760A62}"/>
                </a:ext>
              </a:extLst>
            </p:cNvPr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sp>
        <p:nvSpPr>
          <p:cNvPr id="25" name="TextBox 18">
            <a:extLst>
              <a:ext uri="{FF2B5EF4-FFF2-40B4-BE49-F238E27FC236}">
                <a16:creationId xmlns:a16="http://schemas.microsoft.com/office/drawing/2014/main" id="{23A76CA1-D2E0-BB65-FF93-121C808C184C}"/>
              </a:ext>
            </a:extLst>
          </p:cNvPr>
          <p:cNvSpPr txBox="1"/>
          <p:nvPr userDrawn="1"/>
        </p:nvSpPr>
        <p:spPr>
          <a:xfrm>
            <a:off x="6558530" y="9328077"/>
            <a:ext cx="517094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1800" b="0" spc="-53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C2 </a:t>
            </a:r>
            <a:r>
              <a:rPr lang="ko-KR" altLang="en-US" sz="1800" b="0" spc="-53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민혁 없는 </a:t>
            </a:r>
            <a:r>
              <a:rPr lang="ko-KR" altLang="en-US" sz="1800" b="0" spc="-53" err="1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민혁팀</a:t>
            </a:r>
            <a:endParaRPr lang="en-US" sz="1800" b="0" spc="-53">
              <a:solidFill>
                <a:srgbClr val="2A52BF"/>
              </a:solidFill>
              <a:latin typeface="Nanum Square Bold" panose="020B0600000101010101" charset="-127"/>
              <a:ea typeface="Nanum Square Bold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959D624-E58E-EDF7-DCE8-65977997E40E}"/>
              </a:ext>
            </a:extLst>
          </p:cNvPr>
          <p:cNvSpPr/>
          <p:nvPr userDrawn="1"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6E56A64A-BF60-D7B8-2E3E-6A77A101D1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98728"/>
            <a:ext cx="8229600" cy="914400"/>
          </a:xfrm>
        </p:spPr>
        <p:txBody>
          <a:bodyPr wrap="square" lIns="0" tIns="0" rIns="0" bIns="0" rtlCol="0" anchor="b">
            <a:spAutoFit/>
          </a:bodyPr>
          <a:lstStyle>
            <a:lvl1pPr marL="0" indent="0">
              <a:buNone/>
              <a:defRPr lang="ko-KR" altLang="en-US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</a:lstStyle>
          <a:p>
            <a:pPr marL="0" lvl="0">
              <a:lnSpc>
                <a:spcPts val="8008"/>
              </a:lnSpc>
            </a:pPr>
            <a:r>
              <a:rPr lang="ko-KR" altLang="en-US"/>
              <a:t>큰 제목 </a:t>
            </a:r>
            <a:r>
              <a:rPr lang="en-US" altLang="ko-KR"/>
              <a:t>: </a:t>
            </a:r>
            <a:r>
              <a:rPr lang="ko-KR" altLang="en-US"/>
              <a:t>작은 제목</a:t>
            </a:r>
          </a:p>
        </p:txBody>
      </p:sp>
      <p:sp>
        <p:nvSpPr>
          <p:cNvPr id="28" name="텍스트 개체 틀 14">
            <a:extLst>
              <a:ext uri="{FF2B5EF4-FFF2-40B4-BE49-F238E27FC236}">
                <a16:creationId xmlns:a16="http://schemas.microsoft.com/office/drawing/2014/main" id="{A8E59FF9-8136-8561-4CE2-242895CEBC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898" y="5244392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</p:spTree>
    <p:extLst>
      <p:ext uri="{BB962C8B-B14F-4D97-AF65-F5344CB8AC3E}">
        <p14:creationId xmlns:p14="http://schemas.microsoft.com/office/powerpoint/2010/main" val="986476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oter Placeholder 2">
            <a:extLst>
              <a:ext uri="{FF2B5EF4-FFF2-40B4-BE49-F238E27FC236}">
                <a16:creationId xmlns:a16="http://schemas.microsoft.com/office/drawing/2014/main" id="{466E90C9-9A73-D4A3-6ECD-26989E6B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9990594"/>
            <a:ext cx="5181600" cy="252000"/>
          </a:xfrm>
        </p:spPr>
        <p:txBody>
          <a:bodyPr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EAB13A7A-D0B5-1ED8-04B1-EB09F0DD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00" y="9990593"/>
            <a:ext cx="2133600" cy="252000"/>
          </a:xfrm>
        </p:spPr>
        <p:txBody>
          <a:bodyPr/>
          <a:lstStyle>
            <a:lvl1pPr>
              <a:defRPr sz="14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7" name="AutoShape 2">
            <a:extLst>
              <a:ext uri="{FF2B5EF4-FFF2-40B4-BE49-F238E27FC236}">
                <a16:creationId xmlns:a16="http://schemas.microsoft.com/office/drawing/2014/main" id="{A436820E-673C-819C-1E90-4B266CFC3A74}"/>
              </a:ext>
            </a:extLst>
          </p:cNvPr>
          <p:cNvSpPr/>
          <p:nvPr userDrawn="1"/>
        </p:nvSpPr>
        <p:spPr>
          <a:xfrm flipV="1">
            <a:off x="380790" y="1358104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48" name="AutoShape 3">
            <a:extLst>
              <a:ext uri="{FF2B5EF4-FFF2-40B4-BE49-F238E27FC236}">
                <a16:creationId xmlns:a16="http://schemas.microsoft.com/office/drawing/2014/main" id="{AC3C4894-F3E8-7622-70C2-4B302ABD683E}"/>
              </a:ext>
            </a:extLst>
          </p:cNvPr>
          <p:cNvSpPr/>
          <p:nvPr userDrawn="1"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2" name="텍스트 개체 틀 14">
            <a:extLst>
              <a:ext uri="{FF2B5EF4-FFF2-40B4-BE49-F238E27FC236}">
                <a16:creationId xmlns:a16="http://schemas.microsoft.com/office/drawing/2014/main" id="{D5B60361-74C6-5F03-6459-0C570581C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203" y="3170287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83774D63-32E6-BAB2-A15C-4904A8EEBE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203" y="2586769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  <p:sp>
        <p:nvSpPr>
          <p:cNvPr id="54" name="텍스트 개체 틀 14">
            <a:extLst>
              <a:ext uri="{FF2B5EF4-FFF2-40B4-BE49-F238E27FC236}">
                <a16:creationId xmlns:a16="http://schemas.microsoft.com/office/drawing/2014/main" id="{985AF7DB-84E4-EFDA-6048-74688DF116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95808" y="5244392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  <p:sp>
        <p:nvSpPr>
          <p:cNvPr id="55" name="텍스트 개체 틀 14">
            <a:extLst>
              <a:ext uri="{FF2B5EF4-FFF2-40B4-BE49-F238E27FC236}">
                <a16:creationId xmlns:a16="http://schemas.microsoft.com/office/drawing/2014/main" id="{0019D818-4DEC-B5F5-27C0-4B36A0571A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29408" y="5684711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56" name="텍스트 개체 틀 14">
            <a:extLst>
              <a:ext uri="{FF2B5EF4-FFF2-40B4-BE49-F238E27FC236}">
                <a16:creationId xmlns:a16="http://schemas.microsoft.com/office/drawing/2014/main" id="{0F60EC61-A2A3-AD02-B61F-0EC5658E89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9408" y="6140498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57" name="텍스트 개체 틀 14">
            <a:extLst>
              <a:ext uri="{FF2B5EF4-FFF2-40B4-BE49-F238E27FC236}">
                <a16:creationId xmlns:a16="http://schemas.microsoft.com/office/drawing/2014/main" id="{ABC8E0C7-A005-D6FE-D050-719D12FEB2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9408" y="6596285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58" name="텍스트 개체 틀 14">
            <a:extLst>
              <a:ext uri="{FF2B5EF4-FFF2-40B4-BE49-F238E27FC236}">
                <a16:creationId xmlns:a16="http://schemas.microsoft.com/office/drawing/2014/main" id="{095E1442-C008-8D78-70A8-8B656287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29408" y="7052071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483432E4-D538-FE99-F5A8-64FBC94F75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78764" y="5250277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  <p:sp>
        <p:nvSpPr>
          <p:cNvPr id="60" name="텍스트 개체 틀 14">
            <a:extLst>
              <a:ext uri="{FF2B5EF4-FFF2-40B4-BE49-F238E27FC236}">
                <a16:creationId xmlns:a16="http://schemas.microsoft.com/office/drawing/2014/main" id="{31BCF49C-8C70-98A9-5E4B-F5EA6190A2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112364" y="5690596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61" name="텍스트 개체 틀 14">
            <a:extLst>
              <a:ext uri="{FF2B5EF4-FFF2-40B4-BE49-F238E27FC236}">
                <a16:creationId xmlns:a16="http://schemas.microsoft.com/office/drawing/2014/main" id="{EBD79E02-B8D8-B935-B588-2E68ECB7B4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12364" y="6146383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62" name="텍스트 개체 틀 14">
            <a:extLst>
              <a:ext uri="{FF2B5EF4-FFF2-40B4-BE49-F238E27FC236}">
                <a16:creationId xmlns:a16="http://schemas.microsoft.com/office/drawing/2014/main" id="{66302415-F04B-1726-A0B1-7A803F42325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12364" y="6602170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63" name="텍스트 개체 틀 14">
            <a:extLst>
              <a:ext uri="{FF2B5EF4-FFF2-40B4-BE49-F238E27FC236}">
                <a16:creationId xmlns:a16="http://schemas.microsoft.com/office/drawing/2014/main" id="{47BF1CD0-89C0-4837-7D65-82A6C97D1B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12364" y="7057956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64" name="텍스트 개체 틀 14">
            <a:extLst>
              <a:ext uri="{FF2B5EF4-FFF2-40B4-BE49-F238E27FC236}">
                <a16:creationId xmlns:a16="http://schemas.microsoft.com/office/drawing/2014/main" id="{05CB8738-7DDF-9514-39A0-8F86328C6D1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12853" y="5244392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  <p:sp>
        <p:nvSpPr>
          <p:cNvPr id="65" name="텍스트 개체 틀 14">
            <a:extLst>
              <a:ext uri="{FF2B5EF4-FFF2-40B4-BE49-F238E27FC236}">
                <a16:creationId xmlns:a16="http://schemas.microsoft.com/office/drawing/2014/main" id="{8A5486D4-C3DC-87D2-9040-0097ED329E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46453" y="5684711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66" name="텍스트 개체 틀 14">
            <a:extLst>
              <a:ext uri="{FF2B5EF4-FFF2-40B4-BE49-F238E27FC236}">
                <a16:creationId xmlns:a16="http://schemas.microsoft.com/office/drawing/2014/main" id="{AF1209F1-8AD5-4489-0318-C7710EBCF1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46453" y="6140498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67" name="텍스트 개체 틀 14">
            <a:extLst>
              <a:ext uri="{FF2B5EF4-FFF2-40B4-BE49-F238E27FC236}">
                <a16:creationId xmlns:a16="http://schemas.microsoft.com/office/drawing/2014/main" id="{0C8E1DF1-098A-804C-06DC-BE08FEF710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46453" y="6596285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68" name="텍스트 개체 틀 14">
            <a:extLst>
              <a:ext uri="{FF2B5EF4-FFF2-40B4-BE49-F238E27FC236}">
                <a16:creationId xmlns:a16="http://schemas.microsoft.com/office/drawing/2014/main" id="{5DD0A326-B7AA-F34C-34E8-2704CCC620D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46453" y="7052071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69" name="텍스트 개체 틀 14">
            <a:extLst>
              <a:ext uri="{FF2B5EF4-FFF2-40B4-BE49-F238E27FC236}">
                <a16:creationId xmlns:a16="http://schemas.microsoft.com/office/drawing/2014/main" id="{DA7253D8-070A-8AC7-A7F0-76174EDAFC4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898" y="5244392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  <p:sp>
        <p:nvSpPr>
          <p:cNvPr id="70" name="텍스트 개체 틀 14">
            <a:extLst>
              <a:ext uri="{FF2B5EF4-FFF2-40B4-BE49-F238E27FC236}">
                <a16:creationId xmlns:a16="http://schemas.microsoft.com/office/drawing/2014/main" id="{3AF83755-2B49-04AE-14A2-14191B206E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63498" y="5684711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71" name="텍스트 개체 틀 14">
            <a:extLst>
              <a:ext uri="{FF2B5EF4-FFF2-40B4-BE49-F238E27FC236}">
                <a16:creationId xmlns:a16="http://schemas.microsoft.com/office/drawing/2014/main" id="{8F8632FF-4D20-0E3D-41E3-1275BDA5DD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3498" y="6140498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72" name="텍스트 개체 틀 14">
            <a:extLst>
              <a:ext uri="{FF2B5EF4-FFF2-40B4-BE49-F238E27FC236}">
                <a16:creationId xmlns:a16="http://schemas.microsoft.com/office/drawing/2014/main" id="{9FD01695-A674-DB15-1B9A-CB7B02199F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63498" y="6596285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73" name="텍스트 개체 틀 14">
            <a:extLst>
              <a:ext uri="{FF2B5EF4-FFF2-40B4-BE49-F238E27FC236}">
                <a16:creationId xmlns:a16="http://schemas.microsoft.com/office/drawing/2014/main" id="{1A0F018B-D786-0467-BE78-10047628864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63498" y="7052071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74" name="텍스트 개체 틀 14">
            <a:extLst>
              <a:ext uri="{FF2B5EF4-FFF2-40B4-BE49-F238E27FC236}">
                <a16:creationId xmlns:a16="http://schemas.microsoft.com/office/drawing/2014/main" id="{56941FBD-C5F9-B998-F73F-CE5E0D50731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73839" y="9612840"/>
            <a:ext cx="13666161" cy="304920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en-US" altLang="ko-KR" err="1"/>
              <a:t>xxxxxxxxxxxxxxxxxxxxxxxx</a:t>
            </a:r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FFFF77-0FBA-5FBD-2206-F17EE5EA30DB}"/>
              </a:ext>
            </a:extLst>
          </p:cNvPr>
          <p:cNvSpPr txBox="1"/>
          <p:nvPr userDrawn="1"/>
        </p:nvSpPr>
        <p:spPr>
          <a:xfrm>
            <a:off x="953156" y="9612840"/>
            <a:ext cx="620683" cy="304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rPr>
              <a:t>출처 </a:t>
            </a:r>
            <a:r>
              <a:rPr lang="en-US" altLang="ko-KR" sz="14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rPr>
              <a:t>:</a:t>
            </a:r>
            <a:endParaRPr lang="ko-KR" altLang="en-US" sz="1400">
              <a:solidFill>
                <a:srgbClr val="2A52BF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76" name="AutoShape 24">
            <a:extLst>
              <a:ext uri="{FF2B5EF4-FFF2-40B4-BE49-F238E27FC236}">
                <a16:creationId xmlns:a16="http://schemas.microsoft.com/office/drawing/2014/main" id="{A8F38642-CB8A-A95D-6715-D101958405C7}"/>
              </a:ext>
            </a:extLst>
          </p:cNvPr>
          <p:cNvSpPr/>
          <p:nvPr userDrawn="1"/>
        </p:nvSpPr>
        <p:spPr>
          <a:xfrm flipV="1">
            <a:off x="9144000" y="2151080"/>
            <a:ext cx="0" cy="7249843"/>
          </a:xfrm>
          <a:prstGeom prst="line">
            <a:avLst/>
          </a:prstGeom>
          <a:ln w="9525" cap="flat">
            <a:solidFill>
              <a:srgbClr val="2A52B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7" name="AutoShape 24">
            <a:extLst>
              <a:ext uri="{FF2B5EF4-FFF2-40B4-BE49-F238E27FC236}">
                <a16:creationId xmlns:a16="http://schemas.microsoft.com/office/drawing/2014/main" id="{BDA5163C-48FA-3694-3482-07F24BA9D790}"/>
              </a:ext>
            </a:extLst>
          </p:cNvPr>
          <p:cNvSpPr/>
          <p:nvPr userDrawn="1"/>
        </p:nvSpPr>
        <p:spPr>
          <a:xfrm flipV="1">
            <a:off x="4876800" y="2151080"/>
            <a:ext cx="0" cy="7249843"/>
          </a:xfrm>
          <a:prstGeom prst="line">
            <a:avLst/>
          </a:prstGeom>
          <a:ln w="9525" cap="flat">
            <a:solidFill>
              <a:srgbClr val="2A52B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8" name="AutoShape 25">
            <a:extLst>
              <a:ext uri="{FF2B5EF4-FFF2-40B4-BE49-F238E27FC236}">
                <a16:creationId xmlns:a16="http://schemas.microsoft.com/office/drawing/2014/main" id="{DE682977-BF9C-AD06-E5E5-CC01F1E98421}"/>
              </a:ext>
            </a:extLst>
          </p:cNvPr>
          <p:cNvSpPr/>
          <p:nvPr userDrawn="1"/>
        </p:nvSpPr>
        <p:spPr>
          <a:xfrm flipV="1">
            <a:off x="13487400" y="2151080"/>
            <a:ext cx="0" cy="7249843"/>
          </a:xfrm>
          <a:prstGeom prst="line">
            <a:avLst/>
          </a:prstGeom>
          <a:ln w="9525" cap="flat">
            <a:solidFill>
              <a:srgbClr val="2A52B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2FB351E-1CFD-D6F6-6E56-81409E809250}"/>
              </a:ext>
            </a:extLst>
          </p:cNvPr>
          <p:cNvGrpSpPr/>
          <p:nvPr userDrawn="1"/>
        </p:nvGrpSpPr>
        <p:grpSpPr>
          <a:xfrm>
            <a:off x="-647700" y="2420574"/>
            <a:ext cx="1295400" cy="2590693"/>
            <a:chOff x="5555673" y="2400042"/>
            <a:chExt cx="1524000" cy="259069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3872149-870A-79DF-C158-712CB5FBF611}"/>
                </a:ext>
              </a:extLst>
            </p:cNvPr>
            <p:cNvSpPr/>
            <p:nvPr userDrawn="1"/>
          </p:nvSpPr>
          <p:spPr>
            <a:xfrm>
              <a:off x="5555673" y="2400042"/>
              <a:ext cx="1524000" cy="583518"/>
            </a:xfrm>
            <a:prstGeom prst="rect">
              <a:avLst/>
            </a:prstGeom>
            <a:solidFill>
              <a:srgbClr val="2A52BF"/>
            </a:solidFill>
            <a:ln>
              <a:solidFill>
                <a:srgbClr val="2A52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b="1"/>
                <a:t>#2A52BF</a:t>
              </a:r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61165CA-39B0-4D60-CC3C-FC4BED02ED21}"/>
                </a:ext>
              </a:extLst>
            </p:cNvPr>
            <p:cNvSpPr/>
            <p:nvPr userDrawn="1"/>
          </p:nvSpPr>
          <p:spPr>
            <a:xfrm>
              <a:off x="5555673" y="3738158"/>
              <a:ext cx="1524000" cy="583518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2A52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>
                  <a:solidFill>
                    <a:srgbClr val="2A52BF"/>
                  </a:solidFill>
                </a:rPr>
                <a:t>#</a:t>
              </a:r>
              <a:r>
                <a:rPr lang="en-US" altLang="ko-KR" b="1">
                  <a:solidFill>
                    <a:srgbClr val="2A52BF"/>
                  </a:solidFill>
                </a:rPr>
                <a:t>D3D3D3</a:t>
              </a:r>
              <a:endParaRPr lang="ko-KR" altLang="en-US">
                <a:solidFill>
                  <a:srgbClr val="2A52BF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1F95F6F-2398-CADE-8F93-A610A6DE1680}"/>
                </a:ext>
              </a:extLst>
            </p:cNvPr>
            <p:cNvSpPr/>
            <p:nvPr userDrawn="1"/>
          </p:nvSpPr>
          <p:spPr>
            <a:xfrm>
              <a:off x="5555673" y="3069100"/>
              <a:ext cx="1524000" cy="583518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2A52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#</a:t>
              </a:r>
              <a:r>
                <a:rPr lang="en-US" altLang="ko-KR" b="1"/>
                <a:t>A9A9A9</a:t>
              </a:r>
              <a:r>
                <a:rPr lang="en-US" altLang="ko-KR"/>
                <a:t>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4E5E123-7FD2-C168-586E-A68ED606B7CE}"/>
                </a:ext>
              </a:extLst>
            </p:cNvPr>
            <p:cNvSpPr/>
            <p:nvPr userDrawn="1"/>
          </p:nvSpPr>
          <p:spPr>
            <a:xfrm>
              <a:off x="5555673" y="4407217"/>
              <a:ext cx="1524000" cy="583518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2A52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A52BF"/>
                  </a:solidFill>
                </a:rPr>
                <a:t>#</a:t>
              </a:r>
              <a:r>
                <a:rPr lang="en-US" altLang="ko-KR" b="1">
                  <a:solidFill>
                    <a:srgbClr val="2A52BF"/>
                  </a:solidFill>
                </a:rPr>
                <a:t>F5F5F5</a:t>
              </a:r>
              <a:endParaRPr lang="ko-KR" altLang="en-US">
                <a:solidFill>
                  <a:srgbClr val="2A52BF"/>
                </a:solidFill>
              </a:endParaRPr>
            </a:p>
          </p:txBody>
        </p:sp>
      </p:grpSp>
      <p:sp>
        <p:nvSpPr>
          <p:cNvPr id="84" name="텍스트 개체 틀 10">
            <a:extLst>
              <a:ext uri="{FF2B5EF4-FFF2-40B4-BE49-F238E27FC236}">
                <a16:creationId xmlns:a16="http://schemas.microsoft.com/office/drawing/2014/main" id="{B5EBA1F2-572F-B4BA-6396-CD8D5556E2A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676401" y="398728"/>
            <a:ext cx="3657599" cy="914400"/>
          </a:xfrm>
        </p:spPr>
        <p:txBody>
          <a:bodyPr wrap="square" lIns="0" tIns="0" rIns="0" bIns="0" rtlCol="0" anchor="b">
            <a:spAutoFit/>
          </a:bodyPr>
          <a:lstStyle>
            <a:lvl1pPr marL="0" indent="0" algn="r">
              <a:buNone/>
              <a:defRPr lang="ko-KR" altLang="en-US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</a:lstStyle>
          <a:p>
            <a:pPr marL="0" lvl="0">
              <a:lnSpc>
                <a:spcPts val="8008"/>
              </a:lnSpc>
            </a:pPr>
            <a:r>
              <a:rPr lang="ko-KR" altLang="en-US"/>
              <a:t>목차목차</a:t>
            </a:r>
          </a:p>
        </p:txBody>
      </p:sp>
      <p:sp>
        <p:nvSpPr>
          <p:cNvPr id="85" name="텍스트 개체 틀 10">
            <a:extLst>
              <a:ext uri="{FF2B5EF4-FFF2-40B4-BE49-F238E27FC236}">
                <a16:creationId xmlns:a16="http://schemas.microsoft.com/office/drawing/2014/main" id="{FE8827A9-C9F6-48B7-B521-F12F02D406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98728"/>
            <a:ext cx="8229600" cy="914400"/>
          </a:xfrm>
        </p:spPr>
        <p:txBody>
          <a:bodyPr wrap="square" lIns="0" tIns="0" rIns="0" bIns="0" rtlCol="0" anchor="b">
            <a:spAutoFit/>
          </a:bodyPr>
          <a:lstStyle>
            <a:lvl1pPr marL="0" indent="0">
              <a:buNone/>
              <a:defRPr lang="ko-KR" altLang="en-US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</a:lstStyle>
          <a:p>
            <a:pPr marL="0" lvl="0">
              <a:lnSpc>
                <a:spcPts val="8008"/>
              </a:lnSpc>
            </a:pPr>
            <a:r>
              <a:rPr lang="ko-KR" altLang="en-US"/>
              <a:t>큰 제목 </a:t>
            </a:r>
            <a:r>
              <a:rPr lang="en-US" altLang="ko-KR"/>
              <a:t>: </a:t>
            </a:r>
            <a:r>
              <a:rPr lang="ko-KR" altLang="en-US"/>
              <a:t>작은 제목</a:t>
            </a:r>
          </a:p>
        </p:txBody>
      </p:sp>
      <p:sp>
        <p:nvSpPr>
          <p:cNvPr id="86" name="텍스트 개체 틀 14">
            <a:extLst>
              <a:ext uri="{FF2B5EF4-FFF2-40B4-BE49-F238E27FC236}">
                <a16:creationId xmlns:a16="http://schemas.microsoft.com/office/drawing/2014/main" id="{CF416E0C-17E3-5692-F50B-BD4921CBE7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4000" y="1412539"/>
            <a:ext cx="16380000" cy="36000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장표내용</a:t>
            </a:r>
            <a:r>
              <a:rPr lang="en-US" altLang="ko-KR"/>
              <a:t>  </a:t>
            </a:r>
            <a:r>
              <a:rPr lang="ko-KR" altLang="en-US"/>
              <a:t>한 줄 요약</a:t>
            </a:r>
          </a:p>
        </p:txBody>
      </p:sp>
    </p:spTree>
    <p:extLst>
      <p:ext uri="{BB962C8B-B14F-4D97-AF65-F5344CB8AC3E}">
        <p14:creationId xmlns:p14="http://schemas.microsoft.com/office/powerpoint/2010/main" val="365286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  <p15:guide id="3" pos="576" userDrawn="1">
          <p15:clr>
            <a:srgbClr val="FBAE40"/>
          </p15:clr>
        </p15:guide>
        <p15:guide id="4" pos="10944" userDrawn="1">
          <p15:clr>
            <a:srgbClr val="FBAE40"/>
          </p15:clr>
        </p15:guide>
        <p15:guide id="5" orient="horz" pos="1128" userDrawn="1">
          <p15:clr>
            <a:srgbClr val="FBAE40"/>
          </p15:clr>
        </p15:guide>
        <p15:guide id="6" orient="horz" pos="602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9990594"/>
            <a:ext cx="5181600" cy="252000"/>
          </a:xfrm>
        </p:spPr>
        <p:txBody>
          <a:bodyPr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00" y="9990593"/>
            <a:ext cx="2133600" cy="252000"/>
          </a:xfrm>
        </p:spPr>
        <p:txBody>
          <a:bodyPr/>
          <a:lstStyle>
            <a:lvl1pPr>
              <a:defRPr sz="14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9627AB9-7467-B4BF-C4EE-2652AF338F0C}"/>
              </a:ext>
            </a:extLst>
          </p:cNvPr>
          <p:cNvSpPr/>
          <p:nvPr userDrawn="1"/>
        </p:nvSpPr>
        <p:spPr>
          <a:xfrm flipV="1">
            <a:off x="380790" y="1358104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1E8897FB-322B-FA83-5068-B159FF0B95A8}"/>
              </a:ext>
            </a:extLst>
          </p:cNvPr>
          <p:cNvSpPr/>
          <p:nvPr userDrawn="1"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AAA12E0C-E431-B356-6AB5-C9CD8E62BC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98728"/>
            <a:ext cx="8229600" cy="914400"/>
          </a:xfrm>
        </p:spPr>
        <p:txBody>
          <a:bodyPr wrap="square" lIns="0" tIns="0" rIns="0" bIns="0" rtlCol="0" anchor="b">
            <a:spAutoFit/>
          </a:bodyPr>
          <a:lstStyle>
            <a:lvl1pPr marL="0" indent="0">
              <a:buNone/>
              <a:defRPr lang="ko-KR" altLang="en-US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</a:lstStyle>
          <a:p>
            <a:pPr marL="0" lvl="0">
              <a:lnSpc>
                <a:spcPts val="8008"/>
              </a:lnSpc>
            </a:pPr>
            <a:r>
              <a:rPr lang="ko-KR" altLang="en-US"/>
              <a:t>큰 제목 </a:t>
            </a:r>
            <a:r>
              <a:rPr lang="en-US" altLang="ko-KR"/>
              <a:t>: </a:t>
            </a:r>
            <a:r>
              <a:rPr lang="ko-KR" altLang="en-US"/>
              <a:t>작은 제목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DB449FE-A9E9-B115-EE69-53DD7F7870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4000" y="1412539"/>
            <a:ext cx="16380000" cy="36000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장표내용</a:t>
            </a:r>
            <a:r>
              <a:rPr lang="en-US" altLang="ko-KR"/>
              <a:t>  </a:t>
            </a:r>
            <a:r>
              <a:rPr lang="ko-KR" altLang="en-US"/>
              <a:t>한 줄 요약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A3146F5-EA60-05BE-9AB0-E3FF07CFC2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89797" y="3170287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C164DA02-0B0C-7CE9-9D26-780AF1BDD6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258800" y="2586769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  <p:sp>
        <p:nvSpPr>
          <p:cNvPr id="34" name="텍스트 개체 틀 14">
            <a:extLst>
              <a:ext uri="{FF2B5EF4-FFF2-40B4-BE49-F238E27FC236}">
                <a16:creationId xmlns:a16="http://schemas.microsoft.com/office/drawing/2014/main" id="{A0F749D4-FD6B-1766-9EA6-C224F3522A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898" y="5244392"/>
            <a:ext cx="3600000" cy="356377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장표의 텍스트 상자</a:t>
            </a:r>
          </a:p>
        </p:txBody>
      </p:sp>
      <p:sp>
        <p:nvSpPr>
          <p:cNvPr id="35" name="텍스트 개체 틀 14">
            <a:extLst>
              <a:ext uri="{FF2B5EF4-FFF2-40B4-BE49-F238E27FC236}">
                <a16:creationId xmlns:a16="http://schemas.microsoft.com/office/drawing/2014/main" id="{4E927307-BB57-0D5E-1C13-D1F45275BC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63498" y="5684711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A9A9A9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36" name="텍스트 개체 틀 14">
            <a:extLst>
              <a:ext uri="{FF2B5EF4-FFF2-40B4-BE49-F238E27FC236}">
                <a16:creationId xmlns:a16="http://schemas.microsoft.com/office/drawing/2014/main" id="{DEBCEA82-B4FC-E610-8665-5FF3DBBB9B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3498" y="6140498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A9A9A9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37" name="텍스트 개체 틀 14">
            <a:extLst>
              <a:ext uri="{FF2B5EF4-FFF2-40B4-BE49-F238E27FC236}">
                <a16:creationId xmlns:a16="http://schemas.microsoft.com/office/drawing/2014/main" id="{395FCF22-208C-324D-C3A3-6F272CE0F2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63498" y="6596285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A9A9A9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sp>
        <p:nvSpPr>
          <p:cNvPr id="38" name="텍스트 개체 틀 14">
            <a:extLst>
              <a:ext uri="{FF2B5EF4-FFF2-40B4-BE49-F238E27FC236}">
                <a16:creationId xmlns:a16="http://schemas.microsoft.com/office/drawing/2014/main" id="{1DDF0092-0F0F-E574-1359-231C7BF0FD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63498" y="7052071"/>
            <a:ext cx="3266400" cy="356376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A9A9A9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</a:lstStyle>
          <a:p>
            <a:pPr lvl="0"/>
            <a:r>
              <a:rPr lang="ko-KR" altLang="en-US"/>
              <a:t>▸장표의 텍스트 상자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109BD8A-DC49-D720-80F9-D2161C38873D}"/>
              </a:ext>
            </a:extLst>
          </p:cNvPr>
          <p:cNvGrpSpPr/>
          <p:nvPr userDrawn="1"/>
        </p:nvGrpSpPr>
        <p:grpSpPr>
          <a:xfrm>
            <a:off x="979325" y="-2934645"/>
            <a:ext cx="1295400" cy="2590693"/>
            <a:chOff x="5555673" y="2400042"/>
            <a:chExt cx="1524000" cy="259069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33D1C84-FB28-4CA1-7CDA-40BEA78E8096}"/>
                </a:ext>
              </a:extLst>
            </p:cNvPr>
            <p:cNvSpPr/>
            <p:nvPr userDrawn="1"/>
          </p:nvSpPr>
          <p:spPr>
            <a:xfrm>
              <a:off x="5555673" y="2400042"/>
              <a:ext cx="1524000" cy="583518"/>
            </a:xfrm>
            <a:prstGeom prst="rect">
              <a:avLst/>
            </a:prstGeom>
            <a:solidFill>
              <a:srgbClr val="2A52BF"/>
            </a:solidFill>
            <a:ln>
              <a:solidFill>
                <a:srgbClr val="2A52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b="1"/>
                <a:t>#2A52BF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B2307C-1478-60A1-7DB0-3057D4281CF1}"/>
                </a:ext>
              </a:extLst>
            </p:cNvPr>
            <p:cNvSpPr/>
            <p:nvPr userDrawn="1"/>
          </p:nvSpPr>
          <p:spPr>
            <a:xfrm>
              <a:off x="5555673" y="3738158"/>
              <a:ext cx="1524000" cy="583518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2A52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>
                  <a:solidFill>
                    <a:srgbClr val="2A52BF"/>
                  </a:solidFill>
                </a:rPr>
                <a:t>#</a:t>
              </a:r>
              <a:r>
                <a:rPr lang="en-US" altLang="ko-KR" b="1">
                  <a:solidFill>
                    <a:srgbClr val="2A52BF"/>
                  </a:solidFill>
                </a:rPr>
                <a:t>D3D3D3</a:t>
              </a:r>
              <a:endParaRPr lang="ko-KR" altLang="en-US">
                <a:solidFill>
                  <a:srgbClr val="2A52BF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3EB2AF-482D-17EF-50CC-BF3D6DEE1BFA}"/>
                </a:ext>
              </a:extLst>
            </p:cNvPr>
            <p:cNvSpPr/>
            <p:nvPr userDrawn="1"/>
          </p:nvSpPr>
          <p:spPr>
            <a:xfrm>
              <a:off x="5555673" y="3069100"/>
              <a:ext cx="1524000" cy="583518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2A52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#</a:t>
              </a:r>
              <a:r>
                <a:rPr lang="en-US" altLang="ko-KR" b="1"/>
                <a:t>A9A9A9</a:t>
              </a:r>
              <a:r>
                <a:rPr lang="en-US" altLang="ko-KR"/>
                <a:t>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B1EC49-44BA-AAAC-9ACE-A0654E33335D}"/>
                </a:ext>
              </a:extLst>
            </p:cNvPr>
            <p:cNvSpPr/>
            <p:nvPr userDrawn="1"/>
          </p:nvSpPr>
          <p:spPr>
            <a:xfrm>
              <a:off x="5555673" y="4407217"/>
              <a:ext cx="1524000" cy="583518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2A52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A52BF"/>
                  </a:solidFill>
                </a:rPr>
                <a:t>#</a:t>
              </a:r>
              <a:r>
                <a:rPr lang="en-US" altLang="ko-KR" b="1">
                  <a:solidFill>
                    <a:srgbClr val="2A52BF"/>
                  </a:solidFill>
                </a:rPr>
                <a:t>F5F5F5</a:t>
              </a:r>
              <a:endParaRPr lang="ko-KR" altLang="en-US">
                <a:solidFill>
                  <a:srgbClr val="2A52BF"/>
                </a:solidFill>
              </a:endParaRPr>
            </a:p>
          </p:txBody>
        </p:sp>
      </p:grp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71C8220B-83EA-DF7D-3555-9793E4767B4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676401" y="398728"/>
            <a:ext cx="3657599" cy="914400"/>
          </a:xfrm>
        </p:spPr>
        <p:txBody>
          <a:bodyPr wrap="square" lIns="0" tIns="0" rIns="0" bIns="0" rtlCol="0" anchor="b">
            <a:spAutoFit/>
          </a:bodyPr>
          <a:lstStyle>
            <a:lvl1pPr marL="0" indent="0" algn="r">
              <a:buNone/>
              <a:defRPr lang="ko-KR" altLang="en-US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</a:lstStyle>
          <a:p>
            <a:pPr marL="0" lvl="0">
              <a:lnSpc>
                <a:spcPts val="8008"/>
              </a:lnSpc>
            </a:pPr>
            <a:r>
              <a:rPr lang="ko-KR" altLang="en-US"/>
              <a:t>목차목차</a:t>
            </a:r>
          </a:p>
        </p:txBody>
      </p:sp>
    </p:spTree>
    <p:extLst>
      <p:ext uri="{BB962C8B-B14F-4D97-AF65-F5344CB8AC3E}">
        <p14:creationId xmlns:p14="http://schemas.microsoft.com/office/powerpoint/2010/main" val="3276079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  <p15:guide id="3" pos="576">
          <p15:clr>
            <a:srgbClr val="FBAE40"/>
          </p15:clr>
        </p15:guide>
        <p15:guide id="4" pos="10944">
          <p15:clr>
            <a:srgbClr val="FBAE40"/>
          </p15:clr>
        </p15:guide>
        <p15:guide id="5" orient="horz" pos="1128">
          <p15:clr>
            <a:srgbClr val="FBAE40"/>
          </p15:clr>
        </p15:guide>
        <p15:guide id="6" orient="horz" pos="60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메모리 반도체 하반기 주춤…내년 상반기 회복 | 한경닷컴">
            <a:extLst>
              <a:ext uri="{FF2B5EF4-FFF2-40B4-BE49-F238E27FC236}">
                <a16:creationId xmlns:a16="http://schemas.microsoft.com/office/drawing/2014/main" id="{EAB64CC5-1829-4C86-841E-0A1FC1F58F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" y="1"/>
            <a:ext cx="18277857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5AD81-9D09-493D-94B8-1CAA625F68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0722" y="8010144"/>
            <a:ext cx="1975104" cy="17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20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9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9C95DDF6-147C-76B9-FBB7-BB63AEA061F4}"/>
              </a:ext>
            </a:extLst>
          </p:cNvPr>
          <p:cNvSpPr/>
          <p:nvPr userDrawn="1"/>
        </p:nvSpPr>
        <p:spPr>
          <a:xfrm flipV="1">
            <a:off x="380790" y="1358104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0942820-6661-75E2-16F1-CE6F08D0B4A4}"/>
              </a:ext>
            </a:extLst>
          </p:cNvPr>
          <p:cNvSpPr txBox="1"/>
          <p:nvPr userDrawn="1"/>
        </p:nvSpPr>
        <p:spPr>
          <a:xfrm>
            <a:off x="390546" y="500639"/>
            <a:ext cx="3458711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endParaRPr lang="en-US" sz="10400" spc="260">
              <a:solidFill>
                <a:srgbClr val="2A52BF"/>
              </a:solidFill>
              <a:latin typeface="Extenda 20 Micro"/>
              <a:ea typeface="Nanum Square Bold" panose="020B0600000101010101" charset="-127"/>
              <a:cs typeface="Extenda 20 Micro"/>
              <a:sym typeface="Extenda 20 Micro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23A76CA1-D2E0-BB65-FF93-121C808C184C}"/>
              </a:ext>
            </a:extLst>
          </p:cNvPr>
          <p:cNvSpPr txBox="1"/>
          <p:nvPr userDrawn="1"/>
        </p:nvSpPr>
        <p:spPr>
          <a:xfrm>
            <a:off x="6558530" y="9328077"/>
            <a:ext cx="517094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1800" b="0" spc="-53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C2 </a:t>
            </a:r>
            <a:r>
              <a:rPr lang="ko-KR" altLang="en-US" sz="1800" b="0" spc="-53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민혁 없는 </a:t>
            </a:r>
            <a:r>
              <a:rPr lang="ko-KR" altLang="en-US" sz="1800" b="0" spc="-53" err="1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민혁팀</a:t>
            </a:r>
            <a:endParaRPr lang="en-US" sz="1800" b="0" spc="-53">
              <a:solidFill>
                <a:srgbClr val="2A52BF"/>
              </a:solidFill>
              <a:latin typeface="Nanum Square Bold" panose="020B0600000101010101" charset="-127"/>
              <a:ea typeface="Nanum Square Bold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959D624-E58E-EDF7-DCE8-65977997E40E}"/>
              </a:ext>
            </a:extLst>
          </p:cNvPr>
          <p:cNvSpPr/>
          <p:nvPr userDrawn="1"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6E56A64A-BF60-D7B8-2E3E-6A77A101D1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98728"/>
            <a:ext cx="8229600" cy="914400"/>
          </a:xfrm>
        </p:spPr>
        <p:txBody>
          <a:bodyPr wrap="square" lIns="0" tIns="0" rIns="0" bIns="0" rtlCol="0" anchor="b">
            <a:spAutoFit/>
          </a:bodyPr>
          <a:lstStyle>
            <a:lvl1pPr marL="0" indent="0">
              <a:buNone/>
              <a:defRPr lang="ko-KR" altLang="en-US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</a:lstStyle>
          <a:p>
            <a:pPr marL="0" lvl="0">
              <a:lnSpc>
                <a:spcPts val="8008"/>
              </a:lnSpc>
            </a:pPr>
            <a:r>
              <a:rPr lang="ko-KR" altLang="en-US"/>
              <a:t>큰 제목 </a:t>
            </a:r>
            <a:r>
              <a:rPr lang="en-US" altLang="ko-KR"/>
              <a:t>: </a:t>
            </a:r>
            <a:r>
              <a:rPr lang="ko-KR" altLang="en-US"/>
              <a:t>작은 제목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9C95DDF6-147C-76B9-FBB7-BB63AEA061F4}"/>
              </a:ext>
            </a:extLst>
          </p:cNvPr>
          <p:cNvSpPr/>
          <p:nvPr userDrawn="1"/>
        </p:nvSpPr>
        <p:spPr>
          <a:xfrm flipV="1">
            <a:off x="380790" y="1358104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0942820-6661-75E2-16F1-CE6F08D0B4A4}"/>
              </a:ext>
            </a:extLst>
          </p:cNvPr>
          <p:cNvSpPr txBox="1"/>
          <p:nvPr userDrawn="1"/>
        </p:nvSpPr>
        <p:spPr>
          <a:xfrm>
            <a:off x="390546" y="500639"/>
            <a:ext cx="3458711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endParaRPr lang="en-US" sz="10400" spc="260">
              <a:solidFill>
                <a:srgbClr val="2A52BF"/>
              </a:solidFill>
              <a:latin typeface="Extenda 20 Micro"/>
              <a:ea typeface="Nanum Square Bold" panose="020B0600000101010101" charset="-127"/>
              <a:cs typeface="Extenda 20 Micro"/>
              <a:sym typeface="Extenda 20 Micro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23A76CA1-D2E0-BB65-FF93-121C808C184C}"/>
              </a:ext>
            </a:extLst>
          </p:cNvPr>
          <p:cNvSpPr txBox="1"/>
          <p:nvPr userDrawn="1"/>
        </p:nvSpPr>
        <p:spPr>
          <a:xfrm>
            <a:off x="6084000" y="9328077"/>
            <a:ext cx="612000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1800" b="0" spc="-53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Copyright © 2024 </a:t>
            </a:r>
            <a:r>
              <a:rPr lang="ko-KR" altLang="en-US" sz="1800" b="0" spc="-53" err="1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민혁없는민혁팀</a:t>
            </a:r>
            <a:r>
              <a:rPr lang="en-US" altLang="ko-KR" sz="1800" b="0" spc="-53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. </a:t>
            </a:r>
            <a:r>
              <a:rPr lang="en-US" sz="1800" b="0" spc="-53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Open Sans Bold"/>
                <a:sym typeface="Open Sans Bold"/>
              </a:rPr>
              <a:t>All rights reserved.</a:t>
            </a: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959D624-E58E-EDF7-DCE8-65977997E40E}"/>
              </a:ext>
            </a:extLst>
          </p:cNvPr>
          <p:cNvSpPr/>
          <p:nvPr userDrawn="1"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6E56A64A-BF60-D7B8-2E3E-6A77A101D1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98728"/>
            <a:ext cx="8229600" cy="914400"/>
          </a:xfrm>
        </p:spPr>
        <p:txBody>
          <a:bodyPr wrap="square" lIns="0" tIns="0" rIns="0" bIns="0" rtlCol="0" anchor="b">
            <a:spAutoFit/>
          </a:bodyPr>
          <a:lstStyle>
            <a:lvl1pPr marL="0" indent="0">
              <a:buNone/>
              <a:defRPr lang="ko-KR" altLang="en-US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</a:lstStyle>
          <a:p>
            <a:pPr marL="0" lvl="0">
              <a:lnSpc>
                <a:spcPts val="8008"/>
              </a:lnSpc>
            </a:pPr>
            <a:r>
              <a:rPr lang="ko-KR" altLang="en-US"/>
              <a:t>큰 제목 </a:t>
            </a:r>
            <a:r>
              <a:rPr lang="en-US" altLang="ko-KR"/>
              <a:t>: </a:t>
            </a:r>
            <a:r>
              <a:rPr lang="ko-KR" altLang="en-US"/>
              <a:t>작은 제목</a:t>
            </a:r>
          </a:p>
        </p:txBody>
      </p:sp>
    </p:spTree>
    <p:extLst>
      <p:ext uri="{BB962C8B-B14F-4D97-AF65-F5344CB8AC3E}">
        <p14:creationId xmlns:p14="http://schemas.microsoft.com/office/powerpoint/2010/main" val="3973842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55" r:id="rId8"/>
    <p:sldLayoutId id="2147483665" r:id="rId9"/>
    <p:sldLayoutId id="2147483664" r:id="rId10"/>
    <p:sldLayoutId id="2147483661" r:id="rId11"/>
    <p:sldLayoutId id="2147483662" r:id="rId12"/>
    <p:sldLayoutId id="2147483656" r:id="rId13"/>
    <p:sldLayoutId id="2147483657" r:id="rId14"/>
    <p:sldLayoutId id="2147483658" r:id="rId15"/>
    <p:sldLayoutId id="2147483659" r:id="rId16"/>
    <p:sldLayoutId id="2147483666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84%A0%EC%B2%98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hyperlink" Target="https://youtu.be/YnIJ8GXaEds?si=lKsCbGPIyEK1rTrQ&amp;t=123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s://github.com/xvihaan/aiffel_dlthon_c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22799" y="2562208"/>
            <a:ext cx="10523138" cy="3435792"/>
            <a:chOff x="-429876" y="-47625"/>
            <a:chExt cx="2626339" cy="1061606"/>
          </a:xfrm>
        </p:grpSpPr>
        <p:sp>
          <p:nvSpPr>
            <p:cNvPr id="3" name="Freeform 3"/>
            <p:cNvSpPr/>
            <p:nvPr/>
          </p:nvSpPr>
          <p:spPr>
            <a:xfrm>
              <a:off x="-429876" y="-12109"/>
              <a:ext cx="2626339" cy="1026090"/>
            </a:xfrm>
            <a:custGeom>
              <a:avLst/>
              <a:gdLst/>
              <a:ahLst/>
              <a:cxnLst/>
              <a:rect l="l" t="t" r="r" b="b"/>
              <a:pathLst>
                <a:path w="2172245" h="977654">
                  <a:moveTo>
                    <a:pt x="0" y="0"/>
                  </a:moveTo>
                  <a:lnTo>
                    <a:pt x="2172245" y="0"/>
                  </a:lnTo>
                  <a:lnTo>
                    <a:pt x="2172245" y="977654"/>
                  </a:lnTo>
                  <a:lnTo>
                    <a:pt x="0" y="97765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72245" cy="1025279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51052" y="2594808"/>
            <a:ext cx="7385886" cy="3378626"/>
            <a:chOff x="0" y="-210311"/>
            <a:chExt cx="9847861" cy="4715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-210311"/>
              <a:ext cx="255323" cy="465634"/>
              <a:chOff x="0" y="-47625"/>
              <a:chExt cx="57818" cy="1054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9592538" y="-210311"/>
              <a:ext cx="255323" cy="465634"/>
              <a:chOff x="0" y="-47625"/>
              <a:chExt cx="57818" cy="1054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4039199"/>
              <a:ext cx="255323" cy="465634"/>
              <a:chOff x="0" y="-47625"/>
              <a:chExt cx="57818" cy="105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592538" y="4039199"/>
              <a:ext cx="255323" cy="465634"/>
              <a:chOff x="0" y="-47625"/>
              <a:chExt cx="57818" cy="105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4140868" y="2565198"/>
            <a:ext cx="10287000" cy="25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92"/>
              </a:lnSpc>
            </a:pPr>
            <a:r>
              <a:rPr lang="ko-KR" altLang="en-US" sz="8000" b="1" spc="752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무한혁신상사</a:t>
            </a:r>
            <a:endParaRPr lang="ko-KR"/>
          </a:p>
        </p:txBody>
      </p:sp>
      <p:sp>
        <p:nvSpPr>
          <p:cNvPr id="19" name="TextBox 19"/>
          <p:cNvSpPr txBox="1"/>
          <p:nvPr/>
        </p:nvSpPr>
        <p:spPr>
          <a:xfrm>
            <a:off x="3897986" y="6903043"/>
            <a:ext cx="10492028" cy="51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-150" err="1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세상을</a:t>
            </a:r>
            <a:r>
              <a:rPr lang="en-US" sz="3000" b="1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000" b="1" spc="-150" err="1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놀라게</a:t>
            </a:r>
            <a:r>
              <a:rPr lang="en-US" sz="3000" b="1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할 </a:t>
            </a:r>
            <a:r>
              <a:rPr lang="ko-KR" altLang="en-US" sz="3000" b="1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온라인 리서치 </a:t>
            </a:r>
            <a:r>
              <a:rPr lang="en-US" altLang="ko-KR" sz="3000" b="1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</a:t>
            </a:r>
            <a:r>
              <a:rPr lang="ko-KR" altLang="en-US" sz="3000" b="1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 </a:t>
            </a:r>
            <a:r>
              <a:rPr lang="en-US" sz="3000" b="1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&lt;C2 </a:t>
            </a:r>
            <a:r>
              <a:rPr lang="ko-KR" altLang="en-US" sz="3000" b="1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민혁 없는 민혁 팀</a:t>
            </a:r>
            <a:r>
              <a:rPr lang="en-US" altLang="ko-KR" sz="3000" b="1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&gt;</a:t>
            </a:r>
            <a:r>
              <a:rPr lang="en-US" sz="3000" b="1" spc="-150" err="1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입니다</a:t>
            </a:r>
            <a:r>
              <a:rPr lang="en-US" sz="3000" b="1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20" name="Freeform 20"/>
          <p:cNvSpPr/>
          <p:nvPr/>
        </p:nvSpPr>
        <p:spPr>
          <a:xfrm flipH="1">
            <a:off x="12402457" y="5439682"/>
            <a:ext cx="1007836" cy="1007836"/>
          </a:xfrm>
          <a:custGeom>
            <a:avLst/>
            <a:gdLst/>
            <a:ahLst/>
            <a:cxnLst/>
            <a:rect l="l" t="t" r="r" b="b"/>
            <a:pathLst>
              <a:path w="1007836" h="1007836">
                <a:moveTo>
                  <a:pt x="1007836" y="0"/>
                </a:moveTo>
                <a:lnTo>
                  <a:pt x="0" y="0"/>
                </a:lnTo>
                <a:lnTo>
                  <a:pt x="0" y="1007836"/>
                </a:lnTo>
                <a:lnTo>
                  <a:pt x="1007836" y="1007836"/>
                </a:lnTo>
                <a:lnTo>
                  <a:pt x="10078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9F6120B2-821F-3979-63B7-7FB1DE4187C5}"/>
              </a:ext>
            </a:extLst>
          </p:cNvPr>
          <p:cNvSpPr txBox="1"/>
          <p:nvPr/>
        </p:nvSpPr>
        <p:spPr>
          <a:xfrm>
            <a:off x="6554879" y="876300"/>
            <a:ext cx="5178243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8800" spc="260" err="1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ModooLab</a:t>
            </a:r>
            <a:r>
              <a:rPr lang="en-US" sz="88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 2024 </a:t>
            </a:r>
            <a:r>
              <a:rPr lang="en-US" sz="8800" spc="260" err="1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Dlthon</a:t>
            </a:r>
            <a:endParaRPr lang="en-US" sz="8800" spc="260">
              <a:solidFill>
                <a:srgbClr val="2A52BF"/>
              </a:solidFill>
              <a:latin typeface="Extenda 20 Micro"/>
              <a:ea typeface="Extenda 20 Micro"/>
              <a:cs typeface="Extenda 20 Micro"/>
              <a:sym typeface="Extenda 20 Micro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6E0B63-6BE7-220E-8EDE-F8E32E38E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973" y="7151589"/>
            <a:ext cx="2820307" cy="28534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0A983CB-04F6-C7D8-8F33-C8B603FE8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082" y="7077686"/>
            <a:ext cx="2068877" cy="29273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613FBB7-DE1D-37B7-6E3C-822B483CA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65" y="2267411"/>
            <a:ext cx="2820307" cy="288298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AC5D98-358D-A892-9159-A312FC264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8530" y="3654001"/>
            <a:ext cx="2454719" cy="23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0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7F4545-EF4C-793A-1D9D-09C5B6D06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8"/>
            <a:ext cx="10744200" cy="492443"/>
          </a:xfrm>
        </p:spPr>
        <p:txBody>
          <a:bodyPr/>
          <a:lstStyle/>
          <a:p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2-6. 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사용한 모델 특성</a:t>
            </a:r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: (2) KLUE/BERT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45AF1D1-81EF-57C4-33A7-A9B2D871DB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선별과정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0DC1E615-0CC1-544A-3DB9-9144AE703C43}"/>
              </a:ext>
            </a:extLst>
          </p:cNvPr>
          <p:cNvSpPr txBox="1">
            <a:spLocks/>
          </p:cNvSpPr>
          <p:nvPr/>
        </p:nvSpPr>
        <p:spPr>
          <a:xfrm>
            <a:off x="1028700" y="8194610"/>
            <a:ext cx="16305299" cy="1182097"/>
          </a:xfrm>
          <a:prstGeom prst="rect">
            <a:avLst/>
          </a:prstGeom>
          <a:solidFill>
            <a:srgbClr val="2A52BF"/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➡️ 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분류모델이자 벤치마크인 </a:t>
            </a:r>
            <a:r>
              <a:rPr lang="ko-KR" altLang="en-US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모델답게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분류에 탁월한 성과를 보임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(klue0.24, trans0.15, kobart0.13),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endParaRPr lang="en-US" altLang="ko-KR" sz="1800" b="1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0" indent="0">
              <a:buNone/>
            </a:pP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	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띄어쓰기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등 한국어 데이터 특화 </a:t>
            </a:r>
            <a:r>
              <a:rPr lang="ko-KR" altLang="en-US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전처리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+ 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서브단위 텍스트분할 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+ 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문맥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유사도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추론 특화 분류 모델이라는 점 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endParaRPr lang="ko-KR" altLang="en-US" sz="1800" b="1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937548B-E270-17EF-8A37-08034A294D8E}"/>
              </a:ext>
            </a:extLst>
          </p:cNvPr>
          <p:cNvSpPr/>
          <p:nvPr/>
        </p:nvSpPr>
        <p:spPr>
          <a:xfrm>
            <a:off x="1418406" y="2619261"/>
            <a:ext cx="2576782" cy="2003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6E46D4BF-C126-3813-E7BE-54176F3094FB}"/>
              </a:ext>
            </a:extLst>
          </p:cNvPr>
          <p:cNvSpPr txBox="1">
            <a:spLocks/>
          </p:cNvSpPr>
          <p:nvPr/>
        </p:nvSpPr>
        <p:spPr>
          <a:xfrm>
            <a:off x="1146057" y="6094344"/>
            <a:ext cx="3121480" cy="14364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indent="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  <a:lvl2pPr marL="6858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강점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</a:p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감정 분석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문서 분류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</a:p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유사도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자연어 추론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</a:p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개체 명 인식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C1E2249E-17AF-E1CE-9786-76FBA4018C99}"/>
              </a:ext>
            </a:extLst>
          </p:cNvPr>
          <p:cNvSpPr txBox="1">
            <a:spLocks/>
          </p:cNvSpPr>
          <p:nvPr/>
        </p:nvSpPr>
        <p:spPr>
          <a:xfrm>
            <a:off x="1146057" y="4762500"/>
            <a:ext cx="3121480" cy="12894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특성 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사전학습모델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한국어 자연어처리 성능 </a:t>
            </a:r>
            <a:r>
              <a:rPr lang="ko-KR" altLang="en-US" sz="18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평가</a:t>
            </a:r>
            <a:r>
              <a:rPr lang="ko-KR" altLang="en-US" sz="1800" b="1">
                <a:solidFill>
                  <a:srgbClr val="FF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벤치마크 모델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23653-2B54-7958-E459-CF3548233B01}"/>
              </a:ext>
            </a:extLst>
          </p:cNvPr>
          <p:cNvSpPr txBox="1"/>
          <p:nvPr/>
        </p:nvSpPr>
        <p:spPr>
          <a:xfrm>
            <a:off x="4681118" y="3037842"/>
            <a:ext cx="77484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트랜스포머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구조</a:t>
            </a:r>
            <a:endParaRPr lang="en-US" altLang="ko-KR" b="1">
              <a:solidFill>
                <a:srgbClr val="000000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입력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b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 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텍스트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b="1" err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토큰화된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단어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 + 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위치 </a:t>
            </a:r>
            <a:r>
              <a:rPr lang="ko-KR" altLang="en-US" b="1" err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임베딩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+ 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세그먼트 </a:t>
            </a:r>
            <a:r>
              <a:rPr lang="ko-KR" altLang="en-US" b="1" err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임베딩</a:t>
            </a:r>
            <a:endParaRPr lang="ko-KR" altLang="en-US" b="1">
              <a:solidFill>
                <a:srgbClr val="000000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인코더 레이어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b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 12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개의 트랜스포머 인코더 레이어</a:t>
            </a:r>
          </a:p>
          <a:p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 각 레이어는 다중 헤드 셀프 </a:t>
            </a:r>
            <a:r>
              <a:rPr lang="ko-KR" altLang="en-US" b="1" err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어텐션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+ </a:t>
            </a:r>
            <a:r>
              <a:rPr lang="ko-KR" altLang="en-US" b="1" err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피드포워드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신경망으로 구성</a:t>
            </a:r>
          </a:p>
          <a:p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출력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b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 [CLS] 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토큰의 벡터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문장 전체 의미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 + 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각 단어에 대한 벡터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개별 단어 의미</a:t>
            </a:r>
            <a:r>
              <a:rPr lang="en-US" altLang="ko-KR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ko-KR" altLang="en-US" b="1">
              <a:solidFill>
                <a:srgbClr val="000000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8BA76-0EC5-9413-5AD6-9E505264392B}"/>
              </a:ext>
            </a:extLst>
          </p:cNvPr>
          <p:cNvSpPr txBox="1"/>
          <p:nvPr/>
        </p:nvSpPr>
        <p:spPr>
          <a:xfrm>
            <a:off x="4811590" y="6090298"/>
            <a:ext cx="6204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WordPiece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는 </a:t>
            </a: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서브워드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단위로 텍스트를 분할하려 처리</a:t>
            </a:r>
            <a:endParaRPr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띄어쓰기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조사 등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알어서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처리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b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(ex."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자연어처리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"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자연어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##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처리로 나누어 학습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-&gt;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희귀단어도 </a:t>
            </a: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서브워드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단위로 학습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-&gt;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일반화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GOOD)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문맥 기반</a:t>
            </a:r>
            <a:endParaRPr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서브워드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단위로 처리할 때 연산 비용 증가</a:t>
            </a:r>
            <a:endParaRPr lang="en-US" altLang="ko-KR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87C98E-203E-BBBE-D61C-9E0CF533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065" y="3331473"/>
            <a:ext cx="5507724" cy="5646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DE3CFD1-5948-3587-E8D6-CE86E170E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065" y="3911635"/>
            <a:ext cx="5133140" cy="712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BE9187-0921-DD99-9071-871143D6E71C}"/>
              </a:ext>
            </a:extLst>
          </p:cNvPr>
          <p:cNvSpPr txBox="1"/>
          <p:nvPr/>
        </p:nvSpPr>
        <p:spPr>
          <a:xfrm>
            <a:off x="11454200" y="5404202"/>
            <a:ext cx="12820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성능</a:t>
            </a:r>
            <a:endParaRPr lang="en-US" alt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223A09-7F1D-B3A2-FF53-419DF42E2799}"/>
              </a:ext>
            </a:extLst>
          </p:cNvPr>
          <p:cNvSpPr txBox="1"/>
          <p:nvPr/>
        </p:nvSpPr>
        <p:spPr>
          <a:xfrm>
            <a:off x="11542689" y="5852336"/>
            <a:ext cx="4070779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[ 3 epochs ] </a:t>
            </a:r>
            <a:endParaRPr lang="ko-KR" altLang="en-US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Loss: 0.06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Accuracy: 0.98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F1-score: -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Leaderboard f1-score: 0.24</a:t>
            </a:r>
            <a:endParaRPr lang="ko-KR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BA3C0F-E1A8-FB79-6FE6-2C4BFDDAB95E}"/>
              </a:ext>
            </a:extLst>
          </p:cNvPr>
          <p:cNvSpPr txBox="1"/>
          <p:nvPr/>
        </p:nvSpPr>
        <p:spPr>
          <a:xfrm>
            <a:off x="4847550" y="5491849"/>
            <a:ext cx="243170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토크나이저</a:t>
            </a:r>
            <a:endParaRPr 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6EF2AA-4B5C-13F4-A160-1B92C97059B0}"/>
              </a:ext>
            </a:extLst>
          </p:cNvPr>
          <p:cNvSpPr txBox="1"/>
          <p:nvPr/>
        </p:nvSpPr>
        <p:spPr>
          <a:xfrm>
            <a:off x="4678934" y="2459292"/>
            <a:ext cx="243170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모델 구조</a:t>
            </a:r>
            <a:endParaRPr 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7BBAF2F6-747B-C409-4048-86A89AD46BC3}"/>
              </a:ext>
            </a:extLst>
          </p:cNvPr>
          <p:cNvSpPr txBox="1">
            <a:spLocks/>
          </p:cNvSpPr>
          <p:nvPr/>
        </p:nvSpPr>
        <p:spPr>
          <a:xfrm>
            <a:off x="1146057" y="7589856"/>
            <a:ext cx="3121480" cy="5139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단점 </a:t>
            </a:r>
            <a:r>
              <a:rPr lang="en-US" altLang="ko-KR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r>
              <a: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거대모델이라 연산시간 </a:t>
            </a:r>
            <a:r>
              <a:rPr lang="en-US" altLang="ko-KR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LONG</a:t>
            </a:r>
            <a:endParaRPr lang="ko-KR"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1B2E3-B75A-E0ED-5098-4564D703E681}"/>
              </a:ext>
            </a:extLst>
          </p:cNvPr>
          <p:cNvSpPr txBox="1"/>
          <p:nvPr/>
        </p:nvSpPr>
        <p:spPr>
          <a:xfrm>
            <a:off x="11460640" y="2452059"/>
            <a:ext cx="21230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오류 과정</a:t>
            </a:r>
            <a:endParaRPr lang="ko-KR" altLang="en-US" sz="3200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13E06B-F5FF-9A5D-37CD-7BE84F1C7EE3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2C3C5A-199A-CB6B-C345-2E334B7CFB16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509322-7AF8-E641-1829-2F5508608674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F00E7C-51D7-5E32-6E47-2BFA45E88071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0F82E-B0AE-8B34-61F0-D27BB2279F48}"/>
              </a:ext>
            </a:extLst>
          </p:cNvPr>
          <p:cNvSpPr txBox="1"/>
          <p:nvPr/>
        </p:nvSpPr>
        <p:spPr>
          <a:xfrm>
            <a:off x="1464439" y="1855658"/>
            <a:ext cx="96565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>
                <a:latin typeface="Pretendard Variable ExtraBold"/>
                <a:ea typeface="Pretendard Variable ExtraBold"/>
                <a:cs typeface="Pretendard Variable ExtraBold"/>
              </a:rPr>
              <a:t>KLUE/BERT (</a:t>
            </a:r>
            <a:r>
              <a:rPr lang="ko-KR" altLang="en-US" sz="3200" b="1" err="1">
                <a:latin typeface="Pretendard Variable ExtraBold"/>
                <a:ea typeface="Pretendard Variable ExtraBold"/>
                <a:cs typeface="Pretendard Variable ExtraBold"/>
              </a:rPr>
              <a:t>pre-trained</a:t>
            </a:r>
            <a:r>
              <a:rPr lang="ko-KR" altLang="en-US" sz="3200" b="1">
                <a:latin typeface="Pretendard Variable ExtraBold"/>
                <a:ea typeface="Pretendard Variable ExtraBold"/>
                <a:cs typeface="Pretendard Variable ExtraBold"/>
              </a:rPr>
              <a:t>)</a:t>
            </a:r>
            <a:endParaRPr lang="ko-KR" altLang="en-US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그래픽 15" descr="배지 단색으로 채워진">
            <a:extLst>
              <a:ext uri="{FF2B5EF4-FFF2-40B4-BE49-F238E27FC236}">
                <a16:creationId xmlns:a16="http://schemas.microsoft.com/office/drawing/2014/main" id="{71A50E6C-7AFA-C970-6836-FFC5435F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039" y="1689956"/>
            <a:ext cx="914400" cy="9144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E10D41-4349-E712-0C86-3CF306B9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4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93A60B71-31C2-C893-1B79-60033B381FB9}"/>
              </a:ext>
            </a:extLst>
          </p:cNvPr>
          <p:cNvSpPr txBox="1">
            <a:spLocks/>
          </p:cNvSpPr>
          <p:nvPr/>
        </p:nvSpPr>
        <p:spPr>
          <a:xfrm>
            <a:off x="1007566" y="8194610"/>
            <a:ext cx="16314183" cy="1182097"/>
          </a:xfrm>
          <a:prstGeom prst="rect">
            <a:avLst/>
          </a:prstGeom>
          <a:solidFill>
            <a:srgbClr val="2A52BF"/>
          </a:solidFill>
        </p:spPr>
        <p:txBody>
          <a:bodyPr lIns="91440" tIns="45720" rIns="91440" bIns="4572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=&gt; 10 epoch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훈련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결과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, 약 0.99의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높은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F1-score를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달성했지만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최종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리더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보드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점수는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0.13105로 생성형 작업에 특화된 모델은 분류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작업에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부적합하다고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판단</a:t>
            </a:r>
            <a:endParaRPr lang="en-US" altLang="ko-KR" sz="1800" b="1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7F4545-EF4C-793A-1D9D-09C5B6D06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8"/>
            <a:ext cx="10744200" cy="492443"/>
          </a:xfrm>
        </p:spPr>
        <p:txBody>
          <a:bodyPr/>
          <a:lstStyle/>
          <a:p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2-7. </a:t>
            </a:r>
            <a:r>
              <a:rPr lang="en-US" altLang="ko-KR" b="1" err="1">
                <a:latin typeface="Pretendard Variable ExtraBold"/>
                <a:ea typeface="Pretendard Variable ExtraBold"/>
                <a:cs typeface="Pretendard Variable ExtraBold"/>
              </a:rPr>
              <a:t>사용한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 모델 특성</a:t>
            </a:r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: (3) </a:t>
            </a:r>
            <a:r>
              <a:rPr lang="en-US" altLang="ko-KR" b="1" err="1">
                <a:latin typeface="Pretendard Variable ExtraBold"/>
                <a:ea typeface="Pretendard Variable ExtraBold"/>
                <a:cs typeface="Pretendard Variable ExtraBold"/>
              </a:rPr>
              <a:t>KoBART</a:t>
            </a:r>
            <a:endParaRPr lang="ko-KR"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45AF1D1-81EF-57C4-33A7-A9B2D871DB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선별과정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6E46D4BF-C126-3813-E7BE-54176F3094FB}"/>
              </a:ext>
            </a:extLst>
          </p:cNvPr>
          <p:cNvSpPr txBox="1">
            <a:spLocks/>
          </p:cNvSpPr>
          <p:nvPr/>
        </p:nvSpPr>
        <p:spPr>
          <a:xfrm>
            <a:off x="1123711" y="6527389"/>
            <a:ext cx="3480684" cy="14633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단점</a:t>
            </a:r>
          </a:p>
          <a:p>
            <a:r>
              <a:rPr 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모델 크기가 큼 </a:t>
            </a:r>
          </a:p>
          <a:p>
            <a:r>
              <a:rPr 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복잡한 구조로 인해 간단한 작업에는 비효율적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C1E2249E-17AF-E1CE-9786-76FBA4018C99}"/>
              </a:ext>
            </a:extLst>
          </p:cNvPr>
          <p:cNvSpPr txBox="1">
            <a:spLocks/>
          </p:cNvSpPr>
          <p:nvPr/>
        </p:nvSpPr>
        <p:spPr>
          <a:xfrm>
            <a:off x="1123711" y="4499757"/>
            <a:ext cx="3501094" cy="583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특성 : </a:t>
            </a:r>
            <a:r>
              <a:rPr lang="ko-KR" altLang="en-US" sz="18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Text-filling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훈련 방식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899267E9-1CFC-FB2E-C1CF-2E31469E4376}"/>
              </a:ext>
            </a:extLst>
          </p:cNvPr>
          <p:cNvSpPr txBox="1">
            <a:spLocks/>
          </p:cNvSpPr>
          <p:nvPr/>
        </p:nvSpPr>
        <p:spPr>
          <a:xfrm>
            <a:off x="1123711" y="5100672"/>
            <a:ext cx="3493643" cy="1429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장점</a:t>
            </a:r>
          </a:p>
          <a:p>
            <a:r>
              <a:rPr lang="ko-KR" sz="1800" b="1">
                <a:latin typeface="Pretendard Variable ExtraBold"/>
                <a:ea typeface="Pretendard Variable ExtraBold"/>
                <a:cs typeface="Pretendard Variable ExtraBold"/>
              </a:rPr>
              <a:t>- 양방향 + </a:t>
            </a:r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자기 회귀적</a:t>
            </a:r>
            <a:r>
              <a:rPr lang="ko-KR" sz="1800" b="1">
                <a:latin typeface="Pretendard Variable ExtraBold"/>
                <a:ea typeface="Pretendard Variable ExtraBold"/>
                <a:cs typeface="Pretendard Variable ExtraBold"/>
              </a:rPr>
              <a:t> 구조 </a:t>
            </a:r>
            <a:br>
              <a:rPr 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sz="1800" b="1">
                <a:latin typeface="Pretendard Variable ExtraBold"/>
                <a:ea typeface="Pretendard Variable ExtraBold"/>
                <a:cs typeface="Pretendard Variable ExtraBold"/>
              </a:rPr>
              <a:t>- 대규모 한국어 데이터 학습</a:t>
            </a:r>
            <a:br>
              <a:rPr 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sz="1800" b="1">
                <a:latin typeface="Pretendard Variable ExtraBold"/>
                <a:ea typeface="Pretendard Variable ExtraBold"/>
                <a:cs typeface="Pretendard Variable ExtraBold"/>
              </a:rPr>
              <a:t>- 문맥 이해도 높음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EC39B-5576-CA6A-761B-B4C94AD8E13E}"/>
              </a:ext>
            </a:extLst>
          </p:cNvPr>
          <p:cNvSpPr txBox="1"/>
          <p:nvPr/>
        </p:nvSpPr>
        <p:spPr>
          <a:xfrm>
            <a:off x="4758253" y="5503494"/>
            <a:ext cx="4793962" cy="24016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공백 제거 및 특수문자 처리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인코딩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서브워드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단위로 텍스트 토큰화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문장의 시작과 끝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&lt;s&gt;,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eos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&gt;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토큰 추가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패딩 및 </a:t>
            </a: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트렁케이션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숫자 인코딩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어텐션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마스크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패딩과 실제 토큰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0,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로 구분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ECC006FD-E2BF-F8E8-A1F6-C7F6BB17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8" y="2661159"/>
            <a:ext cx="4038600" cy="1676400"/>
          </a:xfrm>
          <a:prstGeom prst="rect">
            <a:avLst/>
          </a:prstGeom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2288F33-FCB2-49D6-2636-CF3A510A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78" y="3233245"/>
            <a:ext cx="7107100" cy="129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105FDC-86DD-CBDE-92E2-8B2A9352E108}"/>
              </a:ext>
            </a:extLst>
          </p:cNvPr>
          <p:cNvSpPr txBox="1"/>
          <p:nvPr/>
        </p:nvSpPr>
        <p:spPr>
          <a:xfrm>
            <a:off x="4809215" y="2569974"/>
            <a:ext cx="2471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구조</a:t>
            </a:r>
            <a:endParaRPr 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F09451-7FEA-2253-345E-E34C3B812B83}"/>
              </a:ext>
            </a:extLst>
          </p:cNvPr>
          <p:cNvSpPr txBox="1"/>
          <p:nvPr/>
        </p:nvSpPr>
        <p:spPr>
          <a:xfrm>
            <a:off x="4809215" y="4768651"/>
            <a:ext cx="31200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3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토크나이저</a:t>
            </a:r>
            <a:endParaRPr 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A0B1D-DC04-B93A-A3A6-4EAC1EF9FDEB}"/>
              </a:ext>
            </a:extLst>
          </p:cNvPr>
          <p:cNvSpPr txBox="1"/>
          <p:nvPr/>
        </p:nvSpPr>
        <p:spPr>
          <a:xfrm>
            <a:off x="9836490" y="4601616"/>
            <a:ext cx="128201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성능</a:t>
            </a:r>
            <a:endParaRPr lang="en-US" alt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3E316-E2B5-4C36-05FE-4ADED58C6854}"/>
              </a:ext>
            </a:extLst>
          </p:cNvPr>
          <p:cNvSpPr txBox="1"/>
          <p:nvPr/>
        </p:nvSpPr>
        <p:spPr>
          <a:xfrm>
            <a:off x="10032129" y="5322673"/>
            <a:ext cx="4070779" cy="2952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[ 10 epochs ] </a:t>
            </a:r>
            <a:endParaRPr lang="ko-KR" altLang="en-US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Loss: 0.03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Accuracy: 0.99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F1-score: 0.99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Leaderboard </a:t>
            </a:r>
            <a:br>
              <a:rPr lang="en-US" altLang="ko-KR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f1-score: 0.13</a:t>
            </a:r>
            <a:endParaRPr lang="ko-KR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l">
              <a:lnSpc>
                <a:spcPct val="150000"/>
              </a:lnSpc>
            </a:pP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2682CC-CE6E-694E-92D5-498528FCEDAD}"/>
              </a:ext>
            </a:extLst>
          </p:cNvPr>
          <p:cNvSpPr txBox="1"/>
          <p:nvPr/>
        </p:nvSpPr>
        <p:spPr>
          <a:xfrm>
            <a:off x="12627785" y="2660943"/>
            <a:ext cx="302460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오류 과정</a:t>
            </a:r>
          </a:p>
          <a:p>
            <a:endParaRPr 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D60453-0FBC-67A3-A76F-3E4BD7284EF7}"/>
              </a:ext>
            </a:extLst>
          </p:cNvPr>
          <p:cNvSpPr txBox="1"/>
          <p:nvPr/>
        </p:nvSpPr>
        <p:spPr>
          <a:xfrm>
            <a:off x="12633172" y="3271335"/>
            <a:ext cx="4884519" cy="5548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>
                <a:ea typeface="Calibri"/>
                <a:cs typeface="+mn-lt"/>
              </a:rPr>
              <a:t>문장의 끝에 &lt;</a:t>
            </a:r>
            <a:r>
              <a:rPr lang="ko-KR" altLang="en-US" b="1" err="1">
                <a:ea typeface="Calibri"/>
                <a:cs typeface="+mn-lt"/>
              </a:rPr>
              <a:t>eos</a:t>
            </a:r>
            <a:r>
              <a:rPr lang="ko-KR" altLang="en-US" b="1">
                <a:ea typeface="Calibri"/>
                <a:cs typeface="+mn-lt"/>
              </a:rPr>
              <a:t>&gt; 토큰이 생성이 돼도 인식</a:t>
            </a:r>
            <a:r>
              <a:rPr lang="en-US" altLang="ko-KR" b="1">
                <a:ea typeface="Calibri"/>
                <a:cs typeface="+mn-lt"/>
              </a:rPr>
              <a:t>X</a:t>
            </a:r>
            <a:r>
              <a:rPr lang="ko-KR" altLang="en-US" b="1">
                <a:ea typeface="Calibri"/>
                <a:cs typeface="+mn-lt"/>
              </a:rPr>
              <a:t> </a:t>
            </a:r>
            <a:br>
              <a:rPr lang="en-US" altLang="ko-KR" b="1">
                <a:ea typeface="Calibri"/>
                <a:cs typeface="+mn-lt"/>
              </a:rPr>
            </a:br>
            <a:r>
              <a:rPr lang="ko-KR" altLang="en-US" b="1">
                <a:ea typeface="Calibri"/>
                <a:cs typeface="+mn-lt"/>
              </a:rPr>
              <a:t>-&gt; 사전훈련 </a:t>
            </a:r>
            <a:r>
              <a:rPr lang="ko-KR" altLang="en-US" b="1" err="1">
                <a:ea typeface="Calibri"/>
                <a:cs typeface="+mn-lt"/>
              </a:rPr>
              <a:t>토크나이저로</a:t>
            </a:r>
            <a:r>
              <a:rPr lang="ko-KR" altLang="en-US" b="1">
                <a:ea typeface="Calibri"/>
                <a:cs typeface="+mn-lt"/>
              </a:rPr>
              <a:t> 처리함</a:t>
            </a:r>
            <a:endParaRPr lang="ko-KR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b="1">
                <a:ea typeface="Calibri"/>
                <a:cs typeface="+mn-lt"/>
              </a:rPr>
              <a:t>D</a:t>
            </a:r>
            <a:r>
              <a:rPr lang="ko-KR" altLang="en-US" b="1" err="1">
                <a:ea typeface="Calibri"/>
                <a:cs typeface="+mn-lt"/>
              </a:rPr>
              <a:t>ataset</a:t>
            </a:r>
            <a:r>
              <a:rPr lang="en-US" altLang="ko-KR" b="1">
                <a:ea typeface="Calibri"/>
                <a:cs typeface="+mn-lt"/>
              </a:rPr>
              <a:t>(</a:t>
            </a:r>
            <a:r>
              <a:rPr lang="ko-KR" altLang="en-US" b="1">
                <a:ea typeface="Calibri"/>
                <a:cs typeface="+mn-lt"/>
              </a:rPr>
              <a:t>5000개</a:t>
            </a:r>
            <a:r>
              <a:rPr lang="en-US" altLang="ko-KR" b="1">
                <a:ea typeface="Calibri"/>
                <a:cs typeface="+mn-lt"/>
              </a:rPr>
              <a:t>)</a:t>
            </a:r>
            <a:r>
              <a:rPr lang="ko-KR" altLang="en-US" b="1">
                <a:ea typeface="Calibri"/>
                <a:cs typeface="+mn-lt"/>
              </a:rPr>
              <a:t>기준</a:t>
            </a:r>
            <a:r>
              <a:rPr lang="en-US" altLang="ko-KR" b="1">
                <a:ea typeface="Calibri"/>
                <a:cs typeface="+mn-lt"/>
              </a:rPr>
              <a:t>,</a:t>
            </a:r>
            <a:r>
              <a:rPr lang="ko-KR" altLang="en-US" b="1">
                <a:ea typeface="Calibri"/>
                <a:cs typeface="+mn-lt"/>
              </a:rPr>
              <a:t> 1 </a:t>
            </a:r>
            <a:r>
              <a:rPr lang="ko-KR" altLang="en-US" b="1" err="1">
                <a:ea typeface="Calibri"/>
                <a:cs typeface="+mn-lt"/>
              </a:rPr>
              <a:t>epoch당</a:t>
            </a:r>
            <a:r>
              <a:rPr lang="ko-KR" altLang="en-US" b="1">
                <a:ea typeface="Calibri"/>
                <a:cs typeface="+mn-lt"/>
              </a:rPr>
              <a:t> 약 1시간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ea typeface="Calibri"/>
                <a:cs typeface="+mn-lt"/>
              </a:rPr>
              <a:t> -&gt; </a:t>
            </a:r>
            <a:r>
              <a:rPr lang="ko-KR" altLang="en-US" b="1" err="1">
                <a:ea typeface="Calibri"/>
                <a:cs typeface="+mn-lt"/>
              </a:rPr>
              <a:t>Tesla</a:t>
            </a:r>
            <a:r>
              <a:rPr lang="ko-KR" altLang="en-US" b="1">
                <a:ea typeface="Calibri"/>
                <a:cs typeface="+mn-lt"/>
              </a:rPr>
              <a:t> T4 사용 시 약 2분으로 단축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>
                <a:ea typeface="Calibri"/>
                <a:cs typeface="+mn-lt"/>
              </a:rPr>
              <a:t>생성형 작업에 특화되어 있음</a:t>
            </a:r>
            <a:br>
              <a:rPr lang="ko-KR" altLang="en-US" b="1">
                <a:ea typeface="Calibri"/>
                <a:cs typeface="+mn-lt"/>
              </a:rPr>
            </a:br>
            <a:r>
              <a:rPr lang="ko-KR" altLang="en-US" b="1">
                <a:ea typeface="Calibri"/>
                <a:cs typeface="+mn-lt"/>
              </a:rPr>
              <a:t>-&gt; 분류용 아키텍처 변형 필요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 err="1">
                <a:ea typeface="Calibri"/>
                <a:cs typeface="+mn-lt"/>
              </a:rPr>
              <a:t>Batch</a:t>
            </a:r>
            <a:r>
              <a:rPr lang="ko-KR" altLang="en-US" b="1">
                <a:ea typeface="Calibri"/>
                <a:cs typeface="+mn-lt"/>
              </a:rPr>
              <a:t> </a:t>
            </a:r>
            <a:r>
              <a:rPr lang="ko-KR" altLang="en-US" b="1" err="1">
                <a:ea typeface="Calibri"/>
                <a:cs typeface="+mn-lt"/>
              </a:rPr>
              <a:t>size</a:t>
            </a:r>
            <a:r>
              <a:rPr lang="ko-KR" altLang="en-US" b="1">
                <a:ea typeface="Calibri"/>
                <a:cs typeface="+mn-lt"/>
              </a:rPr>
              <a:t> 오류 발생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ea typeface="Calibri"/>
                <a:cs typeface="+mn-lt"/>
              </a:rPr>
              <a:t>  -&gt; </a:t>
            </a:r>
            <a:r>
              <a:rPr lang="ko-KR" altLang="en-US" b="1" err="1">
                <a:ea typeface="Calibri"/>
                <a:cs typeface="+mn-lt"/>
              </a:rPr>
              <a:t>Batch</a:t>
            </a:r>
            <a:r>
              <a:rPr lang="ko-KR" altLang="en-US" b="1">
                <a:ea typeface="Calibri"/>
                <a:cs typeface="+mn-lt"/>
              </a:rPr>
              <a:t> </a:t>
            </a:r>
            <a:r>
              <a:rPr lang="ko-KR" altLang="en-US" b="1" err="1">
                <a:ea typeface="Calibri"/>
                <a:cs typeface="+mn-lt"/>
              </a:rPr>
              <a:t>size</a:t>
            </a:r>
            <a:r>
              <a:rPr lang="ko-KR" altLang="en-US" b="1">
                <a:ea typeface="Calibri"/>
                <a:cs typeface="+mn-lt"/>
              </a:rPr>
              <a:t> 수정하여 최적화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>
                <a:ea typeface="Calibri"/>
                <a:cs typeface="+mn-lt"/>
              </a:rPr>
              <a:t>용량이 커서 </a:t>
            </a:r>
            <a:r>
              <a:rPr lang="ko-KR" altLang="en-US" b="1" err="1">
                <a:ea typeface="Calibri"/>
                <a:cs typeface="+mn-lt"/>
              </a:rPr>
              <a:t>kernel이</a:t>
            </a:r>
            <a:r>
              <a:rPr lang="ko-KR" altLang="en-US" b="1">
                <a:ea typeface="Calibri"/>
                <a:cs typeface="+mn-lt"/>
              </a:rPr>
              <a:t> 자주 끊김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ea typeface="Calibri"/>
                <a:cs typeface="+mn-lt"/>
              </a:rPr>
              <a:t> -&gt; 체크포인트로 </a:t>
            </a:r>
            <a:r>
              <a:rPr lang="ko-KR" altLang="en-US" b="1" err="1">
                <a:ea typeface="Calibri"/>
                <a:cs typeface="+mn-lt"/>
              </a:rPr>
              <a:t>epoch</a:t>
            </a:r>
            <a:r>
              <a:rPr lang="ko-KR" altLang="en-US" b="1">
                <a:ea typeface="Calibri"/>
                <a:cs typeface="+mn-lt"/>
              </a:rPr>
              <a:t> 결과 저장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 b="1">
              <a:ea typeface="Calibri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 b="1">
              <a:ea typeface="Calibri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73CDD-8331-685F-016B-750700941F6F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8F5ABE-2347-0CF1-4E54-B8CA0AF2DED3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CDD2AB-C68B-BB26-5A38-3E1166A2DC78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C3E919-C0BC-0F42-3512-3A3AEBE4F00F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61077-98FE-14AB-87DA-AA75C1079FAF}"/>
              </a:ext>
            </a:extLst>
          </p:cNvPr>
          <p:cNvSpPr txBox="1"/>
          <p:nvPr/>
        </p:nvSpPr>
        <p:spPr>
          <a:xfrm>
            <a:off x="1464439" y="1855658"/>
            <a:ext cx="96565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err="1">
                <a:latin typeface="Pretendard Variable ExtraBold"/>
                <a:ea typeface="Pretendard Variable ExtraBold"/>
                <a:cs typeface="Pretendard Variable ExtraBold"/>
              </a:rPr>
              <a:t>KoBART</a:t>
            </a:r>
            <a:r>
              <a:rPr lang="ko-KR" altLang="en-US" sz="3200" b="1">
                <a:latin typeface="Pretendard Variable ExtraBold"/>
                <a:ea typeface="Pretendard Variable ExtraBold"/>
                <a:cs typeface="Pretendard Variable ExtraBold"/>
              </a:rPr>
              <a:t> (</a:t>
            </a:r>
            <a:r>
              <a:rPr lang="ko-KR" altLang="en-US" sz="3200" b="1" err="1">
                <a:latin typeface="Pretendard Variable ExtraBold"/>
                <a:ea typeface="Pretendard Variable ExtraBold"/>
                <a:cs typeface="Pretendard Variable ExtraBold"/>
              </a:rPr>
              <a:t>pre-trained</a:t>
            </a:r>
            <a:r>
              <a:rPr lang="ko-KR" altLang="en-US" sz="3200" b="1">
                <a:latin typeface="Pretendard Variable ExtraBold"/>
                <a:ea typeface="Pretendard Variable ExtraBold"/>
                <a:cs typeface="Pretendard Variable ExtraBold"/>
              </a:rPr>
              <a:t>)</a:t>
            </a:r>
            <a:endParaRPr lang="ko-KR" altLang="en-US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69C59B92-5BED-1851-8102-6CD8F052C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653" y="1685727"/>
            <a:ext cx="914400" cy="914400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4AE686F-97AD-BF6B-82DA-FBFB64A2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7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7F4545-EF4C-793A-1D9D-09C5B6D06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8"/>
            <a:ext cx="10744200" cy="492443"/>
          </a:xfrm>
        </p:spPr>
        <p:txBody>
          <a:bodyPr/>
          <a:lstStyle/>
          <a:p>
            <a:r>
              <a:rPr lang="en-US" b="1">
                <a:latin typeface="Pretendard Variable ExtraBold"/>
                <a:ea typeface="Pretendard Variable ExtraBold"/>
                <a:cs typeface="Pretendard Variable ExtraBold"/>
              </a:rPr>
              <a:t>2-8. </a:t>
            </a:r>
            <a:r>
              <a:rPr lang="ko-KR" b="1">
                <a:latin typeface="Pretendard Variable ExtraBold"/>
                <a:ea typeface="Pretendard Variable ExtraBold"/>
                <a:cs typeface="Pretendard Variable ExtraBold"/>
              </a:rPr>
              <a:t>사용한 모델 특성</a:t>
            </a:r>
            <a:r>
              <a:rPr lang="en-US" b="1">
                <a:latin typeface="Pretendard Variable ExtraBold"/>
                <a:ea typeface="Pretendard Variable ExtraBold"/>
                <a:cs typeface="Pretendard Variable ExtraBold"/>
              </a:rPr>
              <a:t>: </a:t>
            </a:r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(2</a:t>
            </a:r>
            <a:r>
              <a:rPr lang="en-US" b="1">
                <a:latin typeface="Pretendard Variable ExtraBold"/>
                <a:ea typeface="Pretendard Variable ExtraBold"/>
                <a:cs typeface="Pretendard Variable ExtraBold"/>
              </a:rPr>
              <a:t>) </a:t>
            </a:r>
            <a:r>
              <a:rPr lang="en-US" altLang="en-US" b="1" err="1">
                <a:latin typeface="Pretendard Variable ExtraBold"/>
                <a:ea typeface="Pretendard Variable ExtraBold"/>
                <a:cs typeface="Pretendard Variable ExtraBold"/>
              </a:rPr>
              <a:t>K</a:t>
            </a:r>
            <a:r>
              <a:rPr lang="en-US" altLang="ko-KR" b="1" err="1">
                <a:latin typeface="Pretendard Variable ExtraBold"/>
                <a:ea typeface="Pretendard Variable ExtraBold"/>
                <a:cs typeface="Pretendard Variable ExtraBold"/>
              </a:rPr>
              <a:t>oELECTRA</a:t>
            </a:r>
            <a:endParaRPr lang="ko-KR"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45AF1D1-81EF-57C4-33A7-A9B2D871DB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선별과정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0DC1E615-0CC1-544A-3DB9-9144AE703C43}"/>
              </a:ext>
            </a:extLst>
          </p:cNvPr>
          <p:cNvSpPr txBox="1">
            <a:spLocks/>
          </p:cNvSpPr>
          <p:nvPr/>
        </p:nvSpPr>
        <p:spPr>
          <a:xfrm>
            <a:off x="1055521" y="8194610"/>
            <a:ext cx="16268717" cy="1182097"/>
          </a:xfrm>
          <a:prstGeom prst="rect">
            <a:avLst/>
          </a:prstGeom>
          <a:solidFill>
            <a:srgbClr val="2A52BF"/>
          </a:solidFill>
        </p:spPr>
        <p:txBody>
          <a:bodyPr lIns="91440" tIns="45720" rIns="91440" bIns="4572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➡️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처음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KoGPT를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사용하려다가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KoBART와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같은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시퀀스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모델인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것을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확인하여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텍스트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분류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작업이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뛰어난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KoELECTRA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모델로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전환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		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긴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텍스트를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잘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처리하지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못하여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전처리와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MAX_Length을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줄여가며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성능을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높여야겠다고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판단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파인튜닝이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필요할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것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 err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같다</a:t>
            </a:r>
            <a:r>
              <a:rPr lang="en-US" altLang="ko-KR" sz="18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</a:p>
        </p:txBody>
      </p:sp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535382EC-9CDF-C2E2-12A2-468CFF9C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3" y="2834240"/>
            <a:ext cx="9431865" cy="2711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29A887-6419-0E1F-2812-DA89F919E0E7}"/>
              </a:ext>
            </a:extLst>
          </p:cNvPr>
          <p:cNvSpPr txBox="1"/>
          <p:nvPr/>
        </p:nvSpPr>
        <p:spPr>
          <a:xfrm>
            <a:off x="13427975" y="6329879"/>
            <a:ext cx="331924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Loss</a:t>
            </a:r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0.0590</a:t>
            </a:r>
          </a:p>
          <a:p>
            <a:r>
              <a:rPr lang="ko-KR" altLang="en-US" sz="2400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Accuracy</a:t>
            </a:r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0.9850</a:t>
            </a:r>
            <a:endParaRPr lang="ko-KR" sz="2400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F1 </a:t>
            </a:r>
            <a:r>
              <a:rPr lang="ko-KR" altLang="en-US" sz="2400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Score</a:t>
            </a:r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0.9850</a:t>
            </a:r>
          </a:p>
          <a:p>
            <a:r>
              <a:rPr lang="ko-KR" altLang="en-US" sz="2400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Score</a:t>
            </a:r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0.17298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328CFE-E679-D78C-3E6C-0ADF819659C2}"/>
              </a:ext>
            </a:extLst>
          </p:cNvPr>
          <p:cNvSpPr txBox="1"/>
          <p:nvPr/>
        </p:nvSpPr>
        <p:spPr>
          <a:xfrm>
            <a:off x="10225184" y="2426855"/>
            <a:ext cx="6405582" cy="34667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Replace Token Detection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방식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사용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</a:p>
          <a:p>
            <a:r>
              <a:rPr lang="en-US" altLang="ko-KR" b="1" dirty="0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Generator – Discriminator (</a:t>
            </a:r>
            <a:r>
              <a:rPr lang="en-US" altLang="ko-KR" b="1" dirty="0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생성자-판별자</a:t>
            </a:r>
            <a:r>
              <a:rPr lang="en-US" altLang="ko-KR" b="1" dirty="0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 </a:t>
            </a:r>
            <a:r>
              <a:rPr lang="en-US" altLang="ko-KR" b="1" dirty="0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네트워크</a:t>
            </a:r>
            <a:endParaRPr lang="en-US" altLang="ko-KR" b="1" dirty="0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Generator에서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나온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Token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확인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후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Discriminator에서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</a:p>
          <a:p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'real',  '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fack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진위를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판별하는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방법으로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학습</a:t>
            </a:r>
            <a:endParaRPr lang="en-US" altLang="ko-KR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lang="en-US" altLang="ko-KR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b="1" dirty="0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BERT </a:t>
            </a:r>
            <a:r>
              <a:rPr lang="en-US" b="1" dirty="0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계열의</a:t>
            </a:r>
            <a:r>
              <a:rPr lang="en-US" b="1" dirty="0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b="1" dirty="0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WordPiece</a:t>
            </a:r>
            <a:r>
              <a:rPr lang="en-US" b="1" dirty="0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b="1" dirty="0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토크나이저</a:t>
            </a:r>
            <a:endParaRPr lang="en-US" b="1" dirty="0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단어를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부분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단위로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분리하여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처리</a:t>
            </a:r>
            <a:endParaRPr lang="en-US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ko-KR" altLang="en-US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-&gt; </a:t>
            </a:r>
            <a:r>
              <a:rPr 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자주 등장하는 단어를 하나의 단위로 처리</a:t>
            </a:r>
            <a:endParaRPr lang="ko-KR" altLang="en-US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lang="en-US" altLang="ko-KR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lang="en-US" altLang="ko-KR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장점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적은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연산량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분류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작업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고성능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파인튜닝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효율성</a:t>
            </a:r>
            <a:endParaRPr lang="en-US" altLang="ko-KR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단점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생성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작업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적합X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 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긴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텍스트를</a:t>
            </a:r>
            <a:r>
              <a:rPr lang="en-US" altLang="ko-KR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처리못함</a:t>
            </a:r>
            <a:endParaRPr lang="en-US" altLang="ko-KR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3" name="그림 22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EC548C59-BD43-5A82-143D-68E3AC3A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723" t="55134" r="23213"/>
          <a:stretch/>
        </p:blipFill>
        <p:spPr>
          <a:xfrm>
            <a:off x="1055521" y="6188039"/>
            <a:ext cx="3514608" cy="17829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BF37AA-F951-EDC3-513F-43C2D86C9432}"/>
              </a:ext>
            </a:extLst>
          </p:cNvPr>
          <p:cNvSpPr txBox="1"/>
          <p:nvPr/>
        </p:nvSpPr>
        <p:spPr>
          <a:xfrm>
            <a:off x="4793692" y="6591744"/>
            <a:ext cx="87072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문제:</a:t>
            </a:r>
          </a:p>
          <a:p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구조가 복잡하고 모든 </a:t>
            </a:r>
            <a:r>
              <a:rPr lang="ko-KR" altLang="en-US" sz="2400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input을</a:t>
            </a:r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받기에 메모리 사용량이 많이 든다. </a:t>
            </a:r>
            <a:r>
              <a:rPr lang="ko-KR" altLang="en-US" sz="2400" b="1" dirty="0">
                <a:solidFill>
                  <a:srgbClr val="C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메모리 부족 문제 </a:t>
            </a:r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때문에 진도를 나가기 버거웠다.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B72C47-8F6F-E0D7-5ADF-1F1D91C27D21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BEF92C-7E5D-9279-7D54-BD863765F9A6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063A63-B754-193E-7B56-C7A468F5C144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C286FD-497C-764C-7736-995FA5A7ABFE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0" name="그래픽 9" descr="배지 4 단색으로 채워진">
            <a:extLst>
              <a:ext uri="{FF2B5EF4-FFF2-40B4-BE49-F238E27FC236}">
                <a16:creationId xmlns:a16="http://schemas.microsoft.com/office/drawing/2014/main" id="{D0188D20-7286-6C69-7076-98A5E926E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083" y="169857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11836-EF58-EBD1-4479-D0DA49CA4664}"/>
              </a:ext>
            </a:extLst>
          </p:cNvPr>
          <p:cNvSpPr txBox="1"/>
          <p:nvPr/>
        </p:nvSpPr>
        <p:spPr>
          <a:xfrm>
            <a:off x="1464439" y="1855658"/>
            <a:ext cx="784284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KoELECTRA-Base-v3 </a:t>
            </a:r>
            <a:r>
              <a:rPr lang="en-US" altLang="ko-KR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(pre-trained)</a:t>
            </a:r>
            <a:endParaRPr lang="ko-KR" alt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822DA2C-1FF1-427A-AFFD-6970B95B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7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EDA8AD-3525-BB27-8F0E-73411065A51F}"/>
              </a:ext>
            </a:extLst>
          </p:cNvPr>
          <p:cNvSpPr/>
          <p:nvPr/>
        </p:nvSpPr>
        <p:spPr>
          <a:xfrm>
            <a:off x="4572000" y="5938987"/>
            <a:ext cx="12795130" cy="3635241"/>
          </a:xfrm>
          <a:prstGeom prst="rect">
            <a:avLst/>
          </a:prstGeom>
          <a:solidFill>
            <a:srgbClr val="2A52BF">
              <a:alpha val="3137"/>
            </a:srgbClr>
          </a:solidFill>
          <a:ln w="28575">
            <a:solidFill>
              <a:srgbClr val="A9A9A9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C3757F-02C1-18E9-4B01-185161A53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6"/>
            <a:ext cx="8229600" cy="492443"/>
          </a:xfrm>
        </p:spPr>
        <p:txBody>
          <a:bodyPr/>
          <a:lstStyle/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3-1.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개선 과정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701778-2E35-8B79-F9DB-A24D235301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개선을 위한 실험은 크게 데이터 </a:t>
            </a: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다운샘플링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여부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토큰 최대 길이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en-US" altLang="ko-KR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Max_len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에 따른 결과 차를 </a:t>
            </a: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비교관찰하여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개선하려 함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9C613E-EEC9-1207-22A2-BE331328B7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450014" y="971699"/>
            <a:ext cx="3600000" cy="3563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err="1">
                <a:latin typeface="Nanum Square Bold"/>
                <a:ea typeface="Nanum Square Bold"/>
              </a:rPr>
              <a:t>안용님</a:t>
            </a:r>
            <a:endParaRPr lang="ko-KR" altLang="en-US" err="1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790A15-C617-1F94-5F0B-6A23CF6AA7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354623" y="-1286072"/>
            <a:ext cx="3600000" cy="3563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err="1">
                <a:latin typeface="Nanum Square Bold"/>
                <a:ea typeface="Nanum Square Bold"/>
              </a:rPr>
              <a:t>안용님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D987B3-6C22-EBA3-03C8-16450226993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6252" y="-2816153"/>
            <a:ext cx="3600000" cy="35637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879F361-80C5-2963-D4E9-DD3383C88FE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39852" y="-2375834"/>
            <a:ext cx="5400000" cy="450847"/>
          </a:xfrm>
        </p:spPr>
        <p:txBody>
          <a:bodyPr/>
          <a:lstStyle/>
          <a:p>
            <a:r>
              <a:rPr lang="ko-KR" altLang="en-US" err="1"/>
              <a:t>타겟시장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법조계 및 교육 관련 법률 시장</a:t>
            </a:r>
            <a:r>
              <a:rPr lang="en-US" altLang="ko-KR"/>
              <a:t>, LegalTech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271FF20-4244-EFEC-177A-D5EAE949BE3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439852" y="-1920046"/>
            <a:ext cx="5400000" cy="356376"/>
          </a:xfrm>
        </p:spPr>
        <p:txBody>
          <a:bodyPr/>
          <a:lstStyle/>
          <a:p>
            <a:r>
              <a:rPr lang="ko-KR" altLang="en-US" b="1"/>
              <a:t>타겟 고객</a:t>
            </a:r>
            <a:r>
              <a:rPr lang="en-US" altLang="ko-KR"/>
              <a:t>: </a:t>
            </a:r>
            <a:r>
              <a:rPr lang="ko-KR" altLang="en-US"/>
              <a:t>판사</a:t>
            </a:r>
            <a:r>
              <a:rPr lang="en-US" altLang="ko-KR"/>
              <a:t>, </a:t>
            </a:r>
            <a:r>
              <a:rPr lang="ko-KR" altLang="en-US"/>
              <a:t>변호사</a:t>
            </a:r>
            <a:r>
              <a:rPr lang="en-US" altLang="ko-KR"/>
              <a:t>, </a:t>
            </a:r>
            <a:r>
              <a:rPr lang="ko-KR" altLang="en-US"/>
              <a:t>학교폭력 사건 관련 전문가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9024CC9-C6A4-A8B1-FFE3-1BB2F96A3CA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439852" y="-1464259"/>
            <a:ext cx="5400000" cy="356376"/>
          </a:xfrm>
        </p:spPr>
        <p:txBody>
          <a:bodyPr/>
          <a:lstStyle/>
          <a:p>
            <a:r>
              <a:rPr lang="en-US" altLang="ko-KR" b="1"/>
              <a:t>Pain Point</a:t>
            </a:r>
            <a:r>
              <a:rPr lang="en-US" altLang="ko-KR"/>
              <a:t>: </a:t>
            </a:r>
            <a:r>
              <a:rPr lang="ko-KR" altLang="en-US"/>
              <a:t>방대한 서류 검토 부담</a:t>
            </a:r>
            <a:r>
              <a:rPr lang="en-US" altLang="ko-KR"/>
              <a:t>, </a:t>
            </a:r>
            <a:r>
              <a:rPr lang="ko-KR" altLang="en-US"/>
              <a:t>중요한 정보의 빠른 파악 어려움</a:t>
            </a:r>
            <a:r>
              <a:rPr lang="en-US" altLang="ko-KR"/>
              <a:t>, </a:t>
            </a:r>
            <a:r>
              <a:rPr lang="ko-KR" altLang="en-US"/>
              <a:t>문서 처리 속도의 지연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1088520-999D-14EE-F374-DB47A2762C7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439852" y="-1008474"/>
            <a:ext cx="5400000" cy="35637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93E5E9E-F4A4-3F13-29FD-C298B482DAF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개선과정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0" name="텍스트 개체 틀 3">
            <a:extLst>
              <a:ext uri="{FF2B5EF4-FFF2-40B4-BE49-F238E27FC236}">
                <a16:creationId xmlns:a16="http://schemas.microsoft.com/office/drawing/2014/main" id="{D8D1F25B-206E-27D8-1249-78493C798E7E}"/>
              </a:ext>
            </a:extLst>
          </p:cNvPr>
          <p:cNvSpPr txBox="1">
            <a:spLocks/>
          </p:cNvSpPr>
          <p:nvPr/>
        </p:nvSpPr>
        <p:spPr>
          <a:xfrm>
            <a:off x="19445252" y="3181499"/>
            <a:ext cx="3600000" cy="356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err="1">
                <a:latin typeface="Nanum Square Bold"/>
                <a:ea typeface="Nanum Square Bold"/>
              </a:rPr>
              <a:t>실험필요x</a:t>
            </a:r>
            <a:endParaRPr lang="ko-KR" altLang="en-US"/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7544EA1A-064B-3815-0553-548BB4E05CA9}"/>
              </a:ext>
            </a:extLst>
          </p:cNvPr>
          <p:cNvSpPr txBox="1">
            <a:spLocks/>
          </p:cNvSpPr>
          <p:nvPr/>
        </p:nvSpPr>
        <p:spPr>
          <a:xfrm>
            <a:off x="19445252" y="5938987"/>
            <a:ext cx="3600000" cy="356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Nanum Square Bold"/>
                <a:ea typeface="Nanum Square Bold"/>
              </a:rPr>
              <a:t>민혁님</a:t>
            </a:r>
            <a:endParaRPr lang="ko-KR" altLang="en-US" err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24EF2E-778F-24E6-A2F3-7F5CC7E52DDF}"/>
              </a:ext>
            </a:extLst>
          </p:cNvPr>
          <p:cNvSpPr/>
          <p:nvPr/>
        </p:nvSpPr>
        <p:spPr>
          <a:xfrm>
            <a:off x="914401" y="2360426"/>
            <a:ext cx="3657599" cy="7200000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585C3A-B720-6E3A-4DC5-0B3DBA4A7D4E}"/>
              </a:ext>
            </a:extLst>
          </p:cNvPr>
          <p:cNvSpPr/>
          <p:nvPr/>
        </p:nvSpPr>
        <p:spPr>
          <a:xfrm>
            <a:off x="13873428" y="2360426"/>
            <a:ext cx="3493701" cy="7200000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FC50CF-196E-793D-8661-AC4808CB89BD}"/>
              </a:ext>
            </a:extLst>
          </p:cNvPr>
          <p:cNvSpPr/>
          <p:nvPr/>
        </p:nvSpPr>
        <p:spPr>
          <a:xfrm>
            <a:off x="936470" y="2360426"/>
            <a:ext cx="1120930" cy="410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Phase 1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6110F5-6DEC-EDE7-2892-DE0BE0D4E67A}"/>
              </a:ext>
            </a:extLst>
          </p:cNvPr>
          <p:cNvSpPr/>
          <p:nvPr/>
        </p:nvSpPr>
        <p:spPr>
          <a:xfrm>
            <a:off x="8257535" y="2360426"/>
            <a:ext cx="1260000" cy="395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Phase 3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64198E-F739-D90B-BB2C-6D6A4A88F7F7}"/>
              </a:ext>
            </a:extLst>
          </p:cNvPr>
          <p:cNvSpPr/>
          <p:nvPr/>
        </p:nvSpPr>
        <p:spPr>
          <a:xfrm>
            <a:off x="4576917" y="2360426"/>
            <a:ext cx="3672000" cy="7200000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1A3468-6439-6ADD-6A51-D0FB1C0A0FA5}"/>
              </a:ext>
            </a:extLst>
          </p:cNvPr>
          <p:cNvSpPr/>
          <p:nvPr/>
        </p:nvSpPr>
        <p:spPr>
          <a:xfrm>
            <a:off x="8257536" y="2360426"/>
            <a:ext cx="5615893" cy="7200000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0A68DD-65D1-80CE-1345-1F7E866410F5}"/>
              </a:ext>
            </a:extLst>
          </p:cNvPr>
          <p:cNvSpPr/>
          <p:nvPr/>
        </p:nvSpPr>
        <p:spPr>
          <a:xfrm>
            <a:off x="4576916" y="2360426"/>
            <a:ext cx="1260000" cy="395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Phase 2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892FC8-B265-6C95-AF3A-CC312D21B4EC}"/>
              </a:ext>
            </a:extLst>
          </p:cNvPr>
          <p:cNvSpPr/>
          <p:nvPr/>
        </p:nvSpPr>
        <p:spPr>
          <a:xfrm>
            <a:off x="13873428" y="2360426"/>
            <a:ext cx="1142999" cy="395999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Phase 6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DEB35-9C37-320E-52E8-8E8144DC4519}"/>
              </a:ext>
            </a:extLst>
          </p:cNvPr>
          <p:cNvGrpSpPr/>
          <p:nvPr/>
        </p:nvGrpSpPr>
        <p:grpSpPr>
          <a:xfrm>
            <a:off x="10045985" y="2801995"/>
            <a:ext cx="1908000" cy="3015658"/>
            <a:chOff x="10045985" y="2860989"/>
            <a:chExt cx="1908000" cy="3015658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E77ED92-426E-31BD-0FC0-068FEB47DE32}"/>
                </a:ext>
              </a:extLst>
            </p:cNvPr>
            <p:cNvSpPr/>
            <p:nvPr/>
          </p:nvSpPr>
          <p:spPr>
            <a:xfrm>
              <a:off x="10099985" y="3586479"/>
              <a:ext cx="1800000" cy="7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KLUE 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모델 훈련</a:t>
              </a:r>
            </a:p>
          </p:txBody>
        </p:sp>
        <p:sp>
          <p:nvSpPr>
            <p:cNvPr id="54" name="텍스트 개체 틀 1">
              <a:extLst>
                <a:ext uri="{FF2B5EF4-FFF2-40B4-BE49-F238E27FC236}">
                  <a16:creationId xmlns:a16="http://schemas.microsoft.com/office/drawing/2014/main" id="{C9DDA37C-B9EB-CE10-72A7-E1FAF86D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5985" y="2860989"/>
              <a:ext cx="1908000" cy="64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 err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Max_len</a:t>
              </a:r>
              <a:r>
                <a:rPr lang="ko-KR" altLang="en-US" sz="18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= 128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D902A542-E1BD-21E7-5CE9-EFAA5A142886}"/>
                </a:ext>
              </a:extLst>
            </p:cNvPr>
            <p:cNvSpPr/>
            <p:nvPr/>
          </p:nvSpPr>
          <p:spPr>
            <a:xfrm>
              <a:off x="10099985" y="5156647"/>
              <a:ext cx="1800000" cy="7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KLUE 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모델 훈련</a:t>
              </a:r>
            </a:p>
          </p:txBody>
        </p:sp>
        <p:sp>
          <p:nvSpPr>
            <p:cNvPr id="52" name="텍스트 개체 틀 1">
              <a:extLst>
                <a:ext uri="{FF2B5EF4-FFF2-40B4-BE49-F238E27FC236}">
                  <a16:creationId xmlns:a16="http://schemas.microsoft.com/office/drawing/2014/main" id="{0EF07E5E-988C-0784-0F06-B3DD4CFAA885}"/>
                </a:ext>
              </a:extLst>
            </p:cNvPr>
            <p:cNvSpPr txBox="1">
              <a:spLocks/>
            </p:cNvSpPr>
            <p:nvPr/>
          </p:nvSpPr>
          <p:spPr>
            <a:xfrm>
              <a:off x="10045985" y="4431157"/>
              <a:ext cx="1908000" cy="64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 algn="ctr"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Calibri"/>
                </a:defRPr>
              </a:lvl1pPr>
              <a:lvl2pPr marL="6858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ko-KR" b="1" err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Max_len</a:t>
              </a:r>
              <a:r>
                <a:rPr lang="en-US" altLang="ko-KR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= 60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FD518B3-173D-409E-D0E7-8C4B7037335A}"/>
              </a:ext>
            </a:extLst>
          </p:cNvPr>
          <p:cNvGrpSpPr/>
          <p:nvPr/>
        </p:nvGrpSpPr>
        <p:grpSpPr>
          <a:xfrm>
            <a:off x="10045985" y="6089816"/>
            <a:ext cx="1908000" cy="3015659"/>
            <a:chOff x="10045985" y="6001325"/>
            <a:chExt cx="1908000" cy="301565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077DF5F-CF7C-E5FE-750B-02148045C036}"/>
                </a:ext>
              </a:extLst>
            </p:cNvPr>
            <p:cNvSpPr/>
            <p:nvPr/>
          </p:nvSpPr>
          <p:spPr>
            <a:xfrm>
              <a:off x="10099985" y="6726815"/>
              <a:ext cx="1800000" cy="720000"/>
            </a:xfrm>
            <a:prstGeom prst="roundRect">
              <a:avLst/>
            </a:prstGeom>
            <a:solidFill>
              <a:srgbClr val="808080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KLUE 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모델 훈련</a:t>
              </a:r>
            </a:p>
          </p:txBody>
        </p:sp>
        <p:sp>
          <p:nvSpPr>
            <p:cNvPr id="50" name="텍스트 개체 틀 1">
              <a:extLst>
                <a:ext uri="{FF2B5EF4-FFF2-40B4-BE49-F238E27FC236}">
                  <a16:creationId xmlns:a16="http://schemas.microsoft.com/office/drawing/2014/main" id="{FE2161BB-C9E5-7027-5C06-8B187D6C594E}"/>
                </a:ext>
              </a:extLst>
            </p:cNvPr>
            <p:cNvSpPr txBox="1">
              <a:spLocks/>
            </p:cNvSpPr>
            <p:nvPr/>
          </p:nvSpPr>
          <p:spPr>
            <a:xfrm>
              <a:off x="10045985" y="6001325"/>
              <a:ext cx="1908000" cy="6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 algn="ctr"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Calibri"/>
                </a:defRPr>
              </a:lvl1pPr>
              <a:lvl2pPr marL="6858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ko-KR" altLang="en-US" b="1" err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Max_len</a:t>
              </a:r>
              <a:r>
                <a:rPr lang="ko-KR" altLang="en-US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= 128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5AC9F177-3F6C-2C87-F0ED-AF39C554EA61}"/>
                </a:ext>
              </a:extLst>
            </p:cNvPr>
            <p:cNvSpPr/>
            <p:nvPr/>
          </p:nvSpPr>
          <p:spPr>
            <a:xfrm>
              <a:off x="10099985" y="8296984"/>
              <a:ext cx="1800000" cy="7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KLUE 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모델 훈련</a:t>
              </a:r>
            </a:p>
          </p:txBody>
        </p:sp>
        <p:sp>
          <p:nvSpPr>
            <p:cNvPr id="48" name="텍스트 개체 틀 1">
              <a:extLst>
                <a:ext uri="{FF2B5EF4-FFF2-40B4-BE49-F238E27FC236}">
                  <a16:creationId xmlns:a16="http://schemas.microsoft.com/office/drawing/2014/main" id="{40620AB6-E3DF-E592-7351-D1DC21E6D30C}"/>
                </a:ext>
              </a:extLst>
            </p:cNvPr>
            <p:cNvSpPr txBox="1">
              <a:spLocks/>
            </p:cNvSpPr>
            <p:nvPr/>
          </p:nvSpPr>
          <p:spPr>
            <a:xfrm>
              <a:off x="10045985" y="7571494"/>
              <a:ext cx="1908000" cy="6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 algn="ctr"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Calibri"/>
                </a:defRPr>
              </a:lvl1pPr>
              <a:lvl2pPr marL="6858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ko-KR" b="1" err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Max_len</a:t>
              </a:r>
              <a:r>
                <a:rPr lang="en-US" altLang="ko-KR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= 60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8C557F9-6107-39C7-28A2-D442B60A7A44}"/>
              </a:ext>
            </a:extLst>
          </p:cNvPr>
          <p:cNvGrpSpPr/>
          <p:nvPr/>
        </p:nvGrpSpPr>
        <p:grpSpPr>
          <a:xfrm>
            <a:off x="1228442" y="3781975"/>
            <a:ext cx="1908000" cy="1907940"/>
            <a:chOff x="3698876" y="3700822"/>
            <a:chExt cx="1908000" cy="1907940"/>
          </a:xfrm>
        </p:grpSpPr>
        <p:sp>
          <p:nvSpPr>
            <p:cNvPr id="56" name="텍스트 개체 틀 1">
              <a:extLst>
                <a:ext uri="{FF2B5EF4-FFF2-40B4-BE49-F238E27FC236}">
                  <a16:creationId xmlns:a16="http://schemas.microsoft.com/office/drawing/2014/main" id="{849275C1-6447-8C8F-BEC5-6909080615D8}"/>
                </a:ext>
              </a:extLst>
            </p:cNvPr>
            <p:cNvSpPr txBox="1">
              <a:spLocks/>
            </p:cNvSpPr>
            <p:nvPr/>
          </p:nvSpPr>
          <p:spPr>
            <a:xfrm>
              <a:off x="3698876" y="3700822"/>
              <a:ext cx="1908000" cy="64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Aug_train.csv</a:t>
              </a:r>
              <a:endPara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1BECCC6-5AF5-1788-7957-35C1671FEEF8}"/>
                </a:ext>
              </a:extLst>
            </p:cNvPr>
            <p:cNvSpPr/>
            <p:nvPr/>
          </p:nvSpPr>
          <p:spPr>
            <a:xfrm>
              <a:off x="3752876" y="4420762"/>
              <a:ext cx="1800000" cy="1188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데이터 증강된 </a:t>
              </a:r>
              <a:b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</a:b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데이터셋</a:t>
              </a:r>
            </a:p>
          </p:txBody>
        </p: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AAF6410-FBEB-D055-BB88-943D1686D66B}"/>
              </a:ext>
            </a:extLst>
          </p:cNvPr>
          <p:cNvSpPr/>
          <p:nvPr/>
        </p:nvSpPr>
        <p:spPr>
          <a:xfrm>
            <a:off x="1288589" y="5816027"/>
            <a:ext cx="1800000" cy="7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토크나이저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BA8BD5D-070D-78FC-965D-4CBB01E2A626}"/>
              </a:ext>
            </a:extLst>
          </p:cNvPr>
          <p:cNvGrpSpPr/>
          <p:nvPr/>
        </p:nvGrpSpPr>
        <p:grpSpPr>
          <a:xfrm>
            <a:off x="5455312" y="3138758"/>
            <a:ext cx="1908000" cy="1907940"/>
            <a:chOff x="3698876" y="3700822"/>
            <a:chExt cx="1908000" cy="1907940"/>
          </a:xfrm>
        </p:grpSpPr>
        <p:sp>
          <p:nvSpPr>
            <p:cNvPr id="62" name="텍스트 개체 틀 1">
              <a:extLst>
                <a:ext uri="{FF2B5EF4-FFF2-40B4-BE49-F238E27FC236}">
                  <a16:creationId xmlns:a16="http://schemas.microsoft.com/office/drawing/2014/main" id="{2D307F86-89E1-5284-6A54-3D52FD1FCC4F}"/>
                </a:ext>
              </a:extLst>
            </p:cNvPr>
            <p:cNvSpPr txBox="1">
              <a:spLocks/>
            </p:cNvSpPr>
            <p:nvPr/>
          </p:nvSpPr>
          <p:spPr>
            <a:xfrm>
              <a:off x="3698876" y="3700822"/>
              <a:ext cx="1908000" cy="64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데이터 그대로 사용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5F33484-1D3D-426D-743E-01BDBC8D255A}"/>
                </a:ext>
              </a:extLst>
            </p:cNvPr>
            <p:cNvSpPr/>
            <p:nvPr/>
          </p:nvSpPr>
          <p:spPr>
            <a:xfrm>
              <a:off x="3752876" y="4420762"/>
              <a:ext cx="1800000" cy="1188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데이터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3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만</a:t>
              </a: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3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천개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BA8EB5D-0688-6FB6-3F7A-23FA3B45E9C9}"/>
              </a:ext>
            </a:extLst>
          </p:cNvPr>
          <p:cNvGrpSpPr/>
          <p:nvPr/>
        </p:nvGrpSpPr>
        <p:grpSpPr>
          <a:xfrm>
            <a:off x="5455312" y="6218980"/>
            <a:ext cx="1908000" cy="1907940"/>
            <a:chOff x="3698876" y="3700822"/>
            <a:chExt cx="1908000" cy="1907940"/>
          </a:xfrm>
        </p:grpSpPr>
        <p:sp>
          <p:nvSpPr>
            <p:cNvPr id="65" name="텍스트 개체 틀 1">
              <a:extLst>
                <a:ext uri="{FF2B5EF4-FFF2-40B4-BE49-F238E27FC236}">
                  <a16:creationId xmlns:a16="http://schemas.microsoft.com/office/drawing/2014/main" id="{EDA32C01-1CBC-4CA0-9961-03B4A8CF83A4}"/>
                </a:ext>
              </a:extLst>
            </p:cNvPr>
            <p:cNvSpPr txBox="1">
              <a:spLocks/>
            </p:cNvSpPr>
            <p:nvPr/>
          </p:nvSpPr>
          <p:spPr>
            <a:xfrm>
              <a:off x="3698876" y="3700822"/>
              <a:ext cx="1908000" cy="6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데이터 </a:t>
              </a:r>
              <a:r>
                <a:rPr lang="en-US" altLang="ko-KR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Down Sampling</a:t>
              </a:r>
              <a:endPara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F71B0A19-96E6-24A3-E6BB-EF98CDA7DBA4}"/>
                </a:ext>
              </a:extLst>
            </p:cNvPr>
            <p:cNvSpPr/>
            <p:nvPr/>
          </p:nvSpPr>
          <p:spPr>
            <a:xfrm>
              <a:off x="3752876" y="4420762"/>
              <a:ext cx="1800000" cy="1188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데이터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5,327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개</a:t>
              </a:r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F1DE7896-BCE3-4CAF-13A6-E33510D7B858}"/>
              </a:ext>
            </a:extLst>
          </p:cNvPr>
          <p:cNvCxnSpPr>
            <a:stCxn id="57" idx="3"/>
          </p:cNvCxnSpPr>
          <p:nvPr/>
        </p:nvCxnSpPr>
        <p:spPr>
          <a:xfrm flipV="1">
            <a:off x="3082442" y="4247485"/>
            <a:ext cx="2426870" cy="848430"/>
          </a:xfrm>
          <a:prstGeom prst="bentConnector3">
            <a:avLst>
              <a:gd name="adj1" fmla="val 281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094ADD6-0F86-4576-D03B-068DDF55CC5F}"/>
              </a:ext>
            </a:extLst>
          </p:cNvPr>
          <p:cNvCxnSpPr>
            <a:cxnSpLocks/>
            <a:stCxn id="57" idx="3"/>
            <a:endCxn id="66" idx="1"/>
          </p:cNvCxnSpPr>
          <p:nvPr/>
        </p:nvCxnSpPr>
        <p:spPr>
          <a:xfrm>
            <a:off x="3082442" y="5095915"/>
            <a:ext cx="2426870" cy="2437005"/>
          </a:xfrm>
          <a:prstGeom prst="bentConnector3">
            <a:avLst>
              <a:gd name="adj1" fmla="val 281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3D69629-1F52-7CB4-2734-91EBE03C4996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7309312" y="3887485"/>
            <a:ext cx="2790673" cy="5652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15924D3F-2F1F-B3AD-51EB-548E0C9A6C0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7309312" y="4452698"/>
            <a:ext cx="2790673" cy="10049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EF7CF068-CEAA-6E29-F52B-57EC447DDE11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7309312" y="7175306"/>
            <a:ext cx="2790673" cy="357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9434F55-73DF-8AC1-97F1-2C50DD327F50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7309312" y="7532920"/>
            <a:ext cx="2790673" cy="12125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5B9BA09-FE23-8917-60FD-F24CA5B2B35B}"/>
              </a:ext>
            </a:extLst>
          </p:cNvPr>
          <p:cNvGrpSpPr/>
          <p:nvPr/>
        </p:nvGrpSpPr>
        <p:grpSpPr>
          <a:xfrm>
            <a:off x="14541911" y="4418368"/>
            <a:ext cx="2178000" cy="1913490"/>
            <a:chOff x="12504142" y="3695272"/>
            <a:chExt cx="2178000" cy="191349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9018A7EC-58EA-8D81-99A0-6D55D8A21A17}"/>
                </a:ext>
              </a:extLst>
            </p:cNvPr>
            <p:cNvSpPr/>
            <p:nvPr/>
          </p:nvSpPr>
          <p:spPr>
            <a:xfrm>
              <a:off x="12558142" y="4420762"/>
              <a:ext cx="2124000" cy="1188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Further Implementation</a:t>
              </a:r>
              <a:endPara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92" name="텍스트 개체 틀 1">
              <a:extLst>
                <a:ext uri="{FF2B5EF4-FFF2-40B4-BE49-F238E27FC236}">
                  <a16:creationId xmlns:a16="http://schemas.microsoft.com/office/drawing/2014/main" id="{00944935-37B2-0295-8B71-2AD01E8E6D3D}"/>
                </a:ext>
              </a:extLst>
            </p:cNvPr>
            <p:cNvSpPr txBox="1">
              <a:spLocks/>
            </p:cNvSpPr>
            <p:nvPr/>
          </p:nvSpPr>
          <p:spPr>
            <a:xfrm>
              <a:off x="12504142" y="3695272"/>
              <a:ext cx="2124000" cy="64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마저 하지 못하여서 아쉬운 모든 것을 곁들인 </a:t>
              </a:r>
            </a:p>
          </p:txBody>
        </p:sp>
      </p:grp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D28596EE-D13F-5C8C-A30D-58758387A697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11899985" y="3887485"/>
            <a:ext cx="2695926" cy="1850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7AA5773F-6E01-0FCF-7813-88A45335A5AE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11899985" y="5457653"/>
            <a:ext cx="2695926" cy="2802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ACE5A3D4-59CC-8102-CE33-926BE506DF4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1899985" y="5737858"/>
            <a:ext cx="2695926" cy="30076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917E61-FFCC-2BA8-946E-AE102518D63A}"/>
              </a:ext>
            </a:extLst>
          </p:cNvPr>
          <p:cNvSpPr/>
          <p:nvPr/>
        </p:nvSpPr>
        <p:spPr>
          <a:xfrm>
            <a:off x="8257536" y="9164427"/>
            <a:ext cx="1260000" cy="395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Phase 5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1AC5C3-0B7A-812D-0E45-A9A1B2041C0C}"/>
              </a:ext>
            </a:extLst>
          </p:cNvPr>
          <p:cNvSpPr/>
          <p:nvPr/>
        </p:nvSpPr>
        <p:spPr>
          <a:xfrm>
            <a:off x="4576917" y="9164427"/>
            <a:ext cx="1260000" cy="395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Phase 4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31B639-147C-B1AA-0F84-0DF2AE7CE6C0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1DCEB7-E505-E15A-CBA7-9B7BBF25FCBB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D6DFD5-BF06-107E-C73D-9AA7E04AF99A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357BC5-8821-006F-E7F6-522964DDEB97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197A01B3-C5F4-940A-9E2D-1FE59AB6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44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C3757F-02C1-18E9-4B01-185161A53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399" y="328244"/>
            <a:ext cx="8501449" cy="984885"/>
          </a:xfrm>
        </p:spPr>
        <p:txBody>
          <a:bodyPr/>
          <a:lstStyle/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3-2.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개선 과정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실험내용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(Phase 2~3)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701778-2E35-8B79-F9DB-A24D235301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DOWN SAMPLING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하지 않을 때 토큰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Max length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단축이 어떤 영향을 주는 지 확인 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9C613E-EEC9-1207-22A2-BE331328B7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8037" y="2972575"/>
            <a:ext cx="11520000" cy="336981"/>
          </a:xfrm>
        </p:spPr>
        <p:txBody>
          <a:bodyPr/>
          <a:lstStyle/>
          <a:p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문장 최대 토큰 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length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커버하고자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Max length 128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설정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-&gt;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평균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length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21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고려하면 정보 손실 우려 </a:t>
            </a:r>
            <a:b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      =&gt; Max length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128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인 경우와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60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인 경우 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Kaggle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점수 비교하고자 함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  <a:endParaRPr lang="ko-KR" altLang="en-US" b="1">
              <a:solidFill>
                <a:srgbClr val="808080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271FF20-4244-EFEC-177A-D5EAE949BE3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741227" y="7785978"/>
            <a:ext cx="3655310" cy="1456876"/>
          </a:xfrm>
        </p:spPr>
        <p:txBody>
          <a:bodyPr/>
          <a:lstStyle/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대화의 최소 길이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1</a:t>
            </a:r>
          </a:p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대화의 최대 길이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en-US" altLang="ko-KR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121</a:t>
            </a:r>
          </a:p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대화의 평균 길이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en-US" altLang="ko-KR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21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.1943217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93E5E9E-F4A4-3F13-29FD-C298B482DAF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개선과정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906CA9-34EB-31B2-99DD-0FEC0724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3727277"/>
            <a:ext cx="14514770" cy="7528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500D84-64C0-FB8D-E76B-1E6DB5FF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19" y="4597556"/>
            <a:ext cx="4406453" cy="3056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B3C630-F9A7-ECA1-FD0B-C74DAF8EE1CF}"/>
              </a:ext>
            </a:extLst>
          </p:cNvPr>
          <p:cNvSpPr txBox="1"/>
          <p:nvPr/>
        </p:nvSpPr>
        <p:spPr>
          <a:xfrm>
            <a:off x="1028039" y="2322834"/>
            <a:ext cx="67320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과한 </a:t>
            </a:r>
            <a:r>
              <a:rPr lang="en-US" alt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Max</a:t>
            </a:r>
            <a:r>
              <a:rPr lang="ko-KR" altLang="en-US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length</a:t>
            </a:r>
            <a:r>
              <a:rPr lang="ko-KR" altLang="en-US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로 인한 정보손실</a:t>
            </a:r>
            <a:endParaRPr 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FE4F-7F96-2546-58C9-A9316366262E}"/>
              </a:ext>
            </a:extLst>
          </p:cNvPr>
          <p:cNvSpPr txBox="1"/>
          <p:nvPr/>
        </p:nvSpPr>
        <p:spPr>
          <a:xfrm>
            <a:off x="5396537" y="4873933"/>
            <a:ext cx="67320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Max</a:t>
            </a:r>
            <a:r>
              <a:rPr lang="ko-KR" altLang="en-US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length, </a:t>
            </a:r>
            <a:r>
              <a:rPr lang="ko-KR" altLang="en-US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왜 </a:t>
            </a:r>
            <a:r>
              <a:rPr lang="en-US" alt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60</a:t>
            </a:r>
            <a:r>
              <a:rPr lang="ko-KR" altLang="en-US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인가</a:t>
            </a:r>
            <a:r>
              <a:rPr lang="en-US" alt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  <a:endParaRPr 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FB32E5DC-FDA2-FEA4-6F8B-4CA5AF8EF458}"/>
              </a:ext>
            </a:extLst>
          </p:cNvPr>
          <p:cNvSpPr txBox="1">
            <a:spLocks/>
          </p:cNvSpPr>
          <p:nvPr/>
        </p:nvSpPr>
        <p:spPr>
          <a:xfrm>
            <a:off x="5579453" y="5769322"/>
            <a:ext cx="11520000" cy="336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40348E97-72DF-DF84-1AC2-183C67C1ED7C}"/>
              </a:ext>
            </a:extLst>
          </p:cNvPr>
          <p:cNvSpPr txBox="1">
            <a:spLocks/>
          </p:cNvSpPr>
          <p:nvPr/>
        </p:nvSpPr>
        <p:spPr>
          <a:xfrm>
            <a:off x="5624760" y="5545349"/>
            <a:ext cx="6237726" cy="225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ko-KR" err="1"/>
              <a:t>WordPiece</a:t>
            </a:r>
            <a:r>
              <a:rPr lang="en-US" altLang="ko-KR"/>
              <a:t> </a:t>
            </a:r>
            <a:r>
              <a:rPr lang="ko-KR" altLang="en-US" err="1"/>
              <a:t>토크나이저를</a:t>
            </a:r>
            <a:r>
              <a:rPr lang="ko-KR" altLang="en-US"/>
              <a:t> 사용하면 단어가 </a:t>
            </a:r>
            <a:r>
              <a:rPr lang="ko-KR" altLang="en-US" err="1"/>
              <a:t>서브워드</a:t>
            </a:r>
            <a:r>
              <a:rPr lang="ko-KR" altLang="en-US"/>
              <a:t> 단위로 나눠 처리하여</a:t>
            </a:r>
            <a:r>
              <a:rPr lang="en-US" altLang="ko-KR"/>
              <a:t>, </a:t>
            </a:r>
            <a:r>
              <a:rPr lang="ko-KR" altLang="en-US"/>
              <a:t>이를 감안하여 길이 설정하는 것 좋지만</a:t>
            </a:r>
            <a:r>
              <a:rPr lang="en-US" altLang="ko-KR"/>
              <a:t>,</a:t>
            </a:r>
          </a:p>
          <a:p>
            <a:pPr marL="342900" indent="-342900">
              <a:buFontTx/>
              <a:buChar char="-"/>
            </a:pP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과하면 불필요한  연산으로 </a:t>
            </a:r>
            <a:r>
              <a:rPr lang="ko-KR" altLang="en-US" b="1" err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안한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속도저하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정보손실 발생</a:t>
            </a:r>
            <a:endParaRPr lang="en-US" altLang="ko-KR" b="1">
              <a:solidFill>
                <a:srgbClr val="808080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고러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 err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토크나이저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특성 고려하여 </a:t>
            </a:r>
            <a:r>
              <a:rPr lang="ko-KR" altLang="en-US" b="1" err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ㅍ상위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75%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커버하는 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60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값으로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설정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8C065C-25C2-B834-019A-B2647AF9F459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34452A-FDAE-CAA9-3671-6334EAAF9DBA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312F08-E056-EBFF-120F-24E16160E676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9ADD7E-6461-0756-33EA-FC2E47FB5818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89C883-2DF9-52BF-69E7-B36F3227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C3757F-02C1-18E9-4B01-185161A53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7"/>
            <a:ext cx="8991600" cy="492443"/>
          </a:xfrm>
        </p:spPr>
        <p:txBody>
          <a:bodyPr/>
          <a:lstStyle/>
          <a:p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3-3. 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모델 개선 과정 </a:t>
            </a:r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: 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실험내용(</a:t>
            </a:r>
            <a:r>
              <a:rPr lang="ko-KR" altLang="en-US" b="1" err="1">
                <a:latin typeface="Pretendard Variable ExtraBold"/>
                <a:ea typeface="Pretendard Variable ExtraBold"/>
                <a:cs typeface="Pretendard Variable ExtraBold"/>
              </a:rPr>
              <a:t>Phase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 2~3)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701778-2E35-8B79-F9DB-A24D235301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 다운 샘플링 후 평균 길이의 토큰 길이 설정</a:t>
            </a:r>
            <a:endParaRPr lang="ko-KR" altLang="en-US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0559DF3-D209-173D-E7A4-E2EDC51F702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93E5E9E-F4A4-3F13-29FD-C298B482DAF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개선과정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EC815D7-896C-76D1-DC94-7311810B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583" y="5500688"/>
            <a:ext cx="6934380" cy="1926746"/>
          </a:xfrm>
          <a:prstGeom prst="rect">
            <a:avLst/>
          </a:prstGeom>
        </p:spPr>
      </p:pic>
      <p:pic>
        <p:nvPicPr>
          <p:cNvPr id="8" name="그림 7" descr="다채로움, 스크린샷, 직사각형, 라일락이(가) 표시된 사진&#10;&#10;자동 생성된 설명">
            <a:extLst>
              <a:ext uri="{FF2B5EF4-FFF2-40B4-BE49-F238E27FC236}">
                <a16:creationId xmlns:a16="http://schemas.microsoft.com/office/drawing/2014/main" id="{98C3B966-0D07-3F5A-6CA1-4DEA482B3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032" y="6074553"/>
            <a:ext cx="5886450" cy="3705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25BE7E-5777-B022-B4BD-E2925CD94088}"/>
              </a:ext>
            </a:extLst>
          </p:cNvPr>
          <p:cNvSpPr txBox="1"/>
          <p:nvPr/>
        </p:nvSpPr>
        <p:spPr>
          <a:xfrm>
            <a:off x="5079268" y="3980030"/>
            <a:ext cx="276493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Down</a:t>
            </a:r>
            <a:r>
              <a:rPr lang="ko-KR" altLang="en-US" sz="32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3200" b="1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Sampling</a:t>
            </a:r>
            <a:r>
              <a:rPr lang="ko-KR" altLang="en-US" sz="32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⬇️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AFD1A-86F0-DC20-C9D5-8BC711678EB7}"/>
              </a:ext>
            </a:extLst>
          </p:cNvPr>
          <p:cNvSpPr txBox="1"/>
          <p:nvPr/>
        </p:nvSpPr>
        <p:spPr>
          <a:xfrm>
            <a:off x="8382265" y="3458940"/>
            <a:ext cx="4475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>
                <a:solidFill>
                  <a:srgbClr val="2A52B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불균형 데이터 </a:t>
            </a:r>
            <a:r>
              <a:rPr lang="en-US" altLang="ko-KR" sz="2400" b="1">
                <a:solidFill>
                  <a:srgbClr val="2A52B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-&gt;</a:t>
            </a:r>
            <a:r>
              <a:rPr lang="ko-KR" altLang="en-US" sz="2400" b="1">
                <a:solidFill>
                  <a:srgbClr val="2A52B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과대적합  문제 해결 </a:t>
            </a:r>
            <a:r>
              <a:rPr lang="en-US" altLang="ko-KR" sz="2400" b="1">
                <a:solidFill>
                  <a:srgbClr val="2A52B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2400" b="1">
                <a:solidFill>
                  <a:srgbClr val="2A52B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균형 잡힌 데이터셋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6E67E-8210-6134-1F1E-ABE33E8E8E9A}"/>
              </a:ext>
            </a:extLst>
          </p:cNvPr>
          <p:cNvSpPr txBox="1"/>
          <p:nvPr/>
        </p:nvSpPr>
        <p:spPr>
          <a:xfrm>
            <a:off x="8382265" y="4524754"/>
            <a:ext cx="7209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2A52B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다운샘플링</a:t>
            </a:r>
            <a:r>
              <a:rPr lang="ko-KR" altLang="en-US" sz="2400" b="1" dirty="0">
                <a:solidFill>
                  <a:srgbClr val="2A52B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되면서 정보 손실 </a:t>
            </a:r>
            <a:r>
              <a:rPr lang="en-US" altLang="ko-KR" sz="2400" b="1" dirty="0">
                <a:solidFill>
                  <a:srgbClr val="2A52B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ko-KR" altLang="en-US" sz="2400" b="1" dirty="0">
                <a:solidFill>
                  <a:srgbClr val="2A52B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400" b="1" dirty="0" err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오버샘플링</a:t>
            </a:r>
            <a:r>
              <a:rPr lang="ko-KR" altLang="en-US" sz="2400" b="1" dirty="0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하여 과대적합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D0CA3C-EC08-0D39-BCF6-FF3D39D97D32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D5B039-F1A3-76DD-7038-55B20F099D1D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15C40A-CB5A-5872-BF0D-2E6332B7408F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24A139-43B2-00D8-FDA4-0411D369F28B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EB00C9-2E9E-AF84-16FA-A1CA97CB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40" y="2531836"/>
            <a:ext cx="3919253" cy="268192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8A7CF-8480-54B6-3F9C-25670A9A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0748D-6328-628C-3B42-B224E871D271}"/>
              </a:ext>
            </a:extLst>
          </p:cNvPr>
          <p:cNvSpPr txBox="1"/>
          <p:nvPr/>
        </p:nvSpPr>
        <p:spPr>
          <a:xfrm>
            <a:off x="9882718" y="5756175"/>
            <a:ext cx="33993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다른 방법은</a:t>
            </a:r>
            <a:r>
              <a:rPr lang="en-US" altLang="ko-KR" sz="4000" b="1" dirty="0">
                <a:solidFill>
                  <a:srgbClr val="FF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  <a:endParaRPr lang="ko-KR" altLang="en-US" sz="4000" b="1" dirty="0">
              <a:solidFill>
                <a:srgbClr val="FF0000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0A043-BF71-2D5F-4ACD-3B2DD00613D2}"/>
              </a:ext>
            </a:extLst>
          </p:cNvPr>
          <p:cNvSpPr txBox="1"/>
          <p:nvPr/>
        </p:nvSpPr>
        <p:spPr>
          <a:xfrm>
            <a:off x="9862903" y="6741146"/>
            <a:ext cx="72093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 err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언더</a:t>
            </a:r>
            <a:r>
              <a:rPr lang="ko-KR" altLang="en-US" sz="2400" b="1" dirty="0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샘플링</a:t>
            </a:r>
            <a:endParaRPr lang="en-US" altLang="ko-KR" sz="2400" b="1" dirty="0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오버 샘플링</a:t>
            </a:r>
            <a:endParaRPr lang="en-US" altLang="ko-KR" sz="2400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SMOTE</a:t>
            </a: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가중치 적용</a:t>
            </a:r>
          </a:p>
        </p:txBody>
      </p:sp>
    </p:spTree>
    <p:extLst>
      <p:ext uri="{BB962C8B-B14F-4D97-AF65-F5344CB8AC3E}">
        <p14:creationId xmlns:p14="http://schemas.microsoft.com/office/powerpoint/2010/main" val="110970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C3757F-02C1-18E9-4B01-185161A53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7"/>
            <a:ext cx="8991600" cy="492443"/>
          </a:xfrm>
        </p:spPr>
        <p:txBody>
          <a:bodyPr/>
          <a:lstStyle/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3-3.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개선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Further Implementation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701778-2E35-8B79-F9DB-A24D235301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2000" b="1">
                <a:latin typeface="Pretendard Variable ExtraBold"/>
                <a:ea typeface="Pretendard Variable ExtraBold"/>
                <a:cs typeface="Pretendard Variable ExtraBold"/>
              </a:rPr>
              <a:t>해당 프로젝트 추가 진행 시</a:t>
            </a:r>
            <a:r>
              <a:rPr lang="en-US" altLang="ko-KR" sz="2000" b="1">
                <a:latin typeface="Pretendard Variable ExtraBold"/>
                <a:ea typeface="Pretendard Variable ExtraBold"/>
                <a:cs typeface="Pretendard Variable ExtraBold"/>
              </a:rPr>
              <a:t>, 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개선할 사항</a:t>
            </a:r>
            <a:endParaRPr lang="ko-KR" altLang="en-US" sz="2000" b="1"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9C613E-EEC9-1207-22A2-BE331328B7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9109" y="8320673"/>
            <a:ext cx="3600000" cy="3563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b="1">
                <a:solidFill>
                  <a:srgbClr val="595959"/>
                </a:solidFill>
                <a:latin typeface="Pretendard Variable ExtraBold"/>
                <a:ea typeface="Pretendard Variable ExtraBold"/>
                <a:cs typeface="Pretendard Variable ExtraBold"/>
              </a:rPr>
              <a:t>모델의 </a:t>
            </a:r>
            <a:r>
              <a:rPr lang="ko-KR" altLang="en-US" b="1" err="1">
                <a:solidFill>
                  <a:srgbClr val="595959"/>
                </a:solidFill>
                <a:latin typeface="Pretendard Variable ExtraBold"/>
                <a:ea typeface="Pretendard Variable ExtraBold"/>
                <a:cs typeface="Pretendard Variable ExtraBold"/>
              </a:rPr>
              <a:t>layer</a:t>
            </a:r>
            <a:r>
              <a:rPr lang="ko-KR" altLang="en-US" b="1">
                <a:solidFill>
                  <a:srgbClr val="595959"/>
                </a:solidFill>
                <a:latin typeface="Pretendard Variable ExtraBold"/>
                <a:ea typeface="Pretendard Variable ExtraBold"/>
                <a:cs typeface="Pretendard Variable ExtraBold"/>
              </a:rPr>
              <a:t> 변경</a:t>
            </a:r>
            <a:endParaRPr lang="ko-KR" altLang="en-US" b="1">
              <a:solidFill>
                <a:srgbClr val="595959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790A15-C617-1F94-5F0B-6A23CF6AA7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5654" y="3413035"/>
            <a:ext cx="4756771" cy="3563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분류 특화 모델 별 성능 비교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D987B3-6C22-EBA3-03C8-16450226993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848482" y="2636001"/>
            <a:ext cx="4715457" cy="3563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[ </a:t>
            </a:r>
            <a:r>
              <a:rPr lang="ko-KR" altLang="en-US" sz="2400" b="1" err="1">
                <a:latin typeface="Pretendard Variable ExtraBold"/>
                <a:ea typeface="Pretendard Variable ExtraBold"/>
                <a:cs typeface="Pretendard Variable ExtraBold"/>
              </a:rPr>
              <a:t>전처리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 추가적 실험 ]</a:t>
            </a:r>
            <a:endParaRPr lang="ko-KR" altLang="en-US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0559DF3-D209-173D-E7A4-E2EDC51F702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93E5E9E-F4A4-3F13-29FD-C298B482DAF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개선과정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3" name="그림 12" descr="도표, 스케치이(가) 표시된 사진&#10;&#10;자동 생성된 설명">
            <a:extLst>
              <a:ext uri="{FF2B5EF4-FFF2-40B4-BE49-F238E27FC236}">
                <a16:creationId xmlns:a16="http://schemas.microsoft.com/office/drawing/2014/main" id="{BD580C58-CDD5-2572-D870-E93C7D10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51" y="3655190"/>
            <a:ext cx="5648096" cy="38028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78C64D-9700-F0CD-D794-448DE034DD4D}"/>
              </a:ext>
            </a:extLst>
          </p:cNvPr>
          <p:cNvSpPr/>
          <p:nvPr/>
        </p:nvSpPr>
        <p:spPr>
          <a:xfrm>
            <a:off x="915596" y="2146430"/>
            <a:ext cx="6921863" cy="7240969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DAFEA52-988E-84AE-20D7-24756210B378}"/>
              </a:ext>
            </a:extLst>
          </p:cNvPr>
          <p:cNvSpPr/>
          <p:nvPr/>
        </p:nvSpPr>
        <p:spPr>
          <a:xfrm>
            <a:off x="2551858" y="1962110"/>
            <a:ext cx="3429000" cy="664175"/>
          </a:xfrm>
          <a:prstGeom prst="roundRect">
            <a:avLst/>
          </a:prstGeom>
          <a:solidFill>
            <a:srgbClr val="2A5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Data</a:t>
            </a:r>
            <a:endParaRPr lang="ko-KR" altLang="en-US" sz="28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B9ECFF-F1FB-666A-D2DA-10D582C574E0}"/>
              </a:ext>
            </a:extLst>
          </p:cNvPr>
          <p:cNvSpPr/>
          <p:nvPr/>
        </p:nvSpPr>
        <p:spPr>
          <a:xfrm>
            <a:off x="8053380" y="2146430"/>
            <a:ext cx="9304260" cy="7240969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2EFB950-5ED8-BADC-ED09-733DE8C2075A}"/>
              </a:ext>
            </a:extLst>
          </p:cNvPr>
          <p:cNvSpPr/>
          <p:nvPr/>
        </p:nvSpPr>
        <p:spPr>
          <a:xfrm>
            <a:off x="10942810" y="1934567"/>
            <a:ext cx="3429000" cy="664175"/>
          </a:xfrm>
          <a:prstGeom prst="roundRect">
            <a:avLst/>
          </a:prstGeom>
          <a:solidFill>
            <a:srgbClr val="2A5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Model</a:t>
            </a:r>
            <a:endParaRPr lang="ko-KR" altLang="en-US" sz="28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F731510D-BC71-1A8E-728E-7F9FF7F11E1F}"/>
              </a:ext>
            </a:extLst>
          </p:cNvPr>
          <p:cNvSpPr txBox="1">
            <a:spLocks/>
          </p:cNvSpPr>
          <p:nvPr/>
        </p:nvSpPr>
        <p:spPr>
          <a:xfrm>
            <a:off x="8732486" y="5980507"/>
            <a:ext cx="3600000" cy="356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ko-KR" altLang="en-US" b="1" err="1">
                <a:latin typeface="Pretendard Variable ExtraBold"/>
                <a:ea typeface="Pretendard Variable ExtraBold"/>
                <a:cs typeface="Pretendard Variable ExtraBold"/>
              </a:rPr>
              <a:t>hyperparameter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 최적화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BB46BA90-C905-4C4C-BE41-55B7E485B09B}"/>
              </a:ext>
            </a:extLst>
          </p:cNvPr>
          <p:cNvSpPr txBox="1">
            <a:spLocks/>
          </p:cNvSpPr>
          <p:nvPr/>
        </p:nvSpPr>
        <p:spPr>
          <a:xfrm>
            <a:off x="9169018" y="3841646"/>
            <a:ext cx="6874423" cy="122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rgbClr val="A9A9A9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arenR"/>
            </a:pPr>
            <a:r>
              <a:rPr lang="ko-KR" altLang="en-US" err="1">
                <a:solidFill>
                  <a:srgbClr val="595959"/>
                </a:solidFill>
                <a:latin typeface="Pretendard Variable Medium"/>
                <a:ea typeface="Nanum Square Bold"/>
              </a:rPr>
              <a:t>원샷</a:t>
            </a:r>
            <a:r>
              <a:rPr lang="ko-KR" altLang="en-US">
                <a:solidFill>
                  <a:srgbClr val="595959"/>
                </a:solidFill>
                <a:latin typeface="Pretendard Variable Medium"/>
                <a:ea typeface="Nanum Square Bold"/>
              </a:rPr>
              <a:t> 러닝(One-</a:t>
            </a:r>
            <a:r>
              <a:rPr lang="ko-KR" altLang="en-US" err="1">
                <a:solidFill>
                  <a:srgbClr val="595959"/>
                </a:solidFill>
                <a:latin typeface="Pretendard Variable Medium"/>
                <a:ea typeface="Nanum Square Bold"/>
              </a:rPr>
              <a:t>Shot</a:t>
            </a:r>
            <a:r>
              <a:rPr lang="ko-KR" altLang="en-US">
                <a:solidFill>
                  <a:srgbClr val="595959"/>
                </a:solidFill>
                <a:latin typeface="Pretendard Variable Medium"/>
                <a:ea typeface="Nanum Square Bold"/>
              </a:rPr>
              <a:t> </a:t>
            </a:r>
            <a:r>
              <a:rPr lang="ko-KR" altLang="en-US" err="1">
                <a:solidFill>
                  <a:srgbClr val="595959"/>
                </a:solidFill>
                <a:latin typeface="Pretendard Variable Medium"/>
                <a:ea typeface="Nanum Square Bold"/>
              </a:rPr>
              <a:t>Learning</a:t>
            </a:r>
            <a:r>
              <a:rPr lang="ko-KR" altLang="en-US">
                <a:solidFill>
                  <a:srgbClr val="595959"/>
                </a:solidFill>
                <a:latin typeface="Pretendard Variable Medium"/>
                <a:ea typeface="Nanum Square Bold"/>
              </a:rPr>
              <a:t>)</a:t>
            </a:r>
          </a:p>
          <a:p>
            <a:r>
              <a:rPr lang="ko-KR" altLang="en-US">
                <a:solidFill>
                  <a:srgbClr val="595959"/>
                </a:solidFill>
                <a:latin typeface="Pretendard Variable Medium"/>
                <a:ea typeface="Nanum Square Bold"/>
              </a:rPr>
              <a:t>       데이터 효율성 : 소량의 데이터로 학습 가능</a:t>
            </a:r>
          </a:p>
          <a:p>
            <a:r>
              <a:rPr lang="ko-KR" altLang="en-US">
                <a:solidFill>
                  <a:srgbClr val="595959"/>
                </a:solidFill>
                <a:latin typeface="Pretendard Variable Medium"/>
                <a:ea typeface="Nanum Square Bold"/>
              </a:rPr>
              <a:t>       유사성 기반 : 문장 간 유사성을 통해 문맥 </a:t>
            </a:r>
          </a:p>
          <a:p>
            <a:r>
              <a:rPr lang="ko-KR" altLang="en-US">
                <a:solidFill>
                  <a:srgbClr val="595959"/>
                </a:solidFill>
                <a:latin typeface="Pretendard Variable Medium"/>
                <a:ea typeface="Nanum Square Bold"/>
              </a:rPr>
              <a:t>                           이해 및 학습</a:t>
            </a:r>
            <a:endParaRPr lang="ko-KR">
              <a:latin typeface="Pretendard Variable Medium"/>
            </a:endParaRPr>
          </a:p>
          <a:p>
            <a:r>
              <a:rPr lang="ko-KR" altLang="en-US">
                <a:solidFill>
                  <a:srgbClr val="595959"/>
                </a:solidFill>
                <a:latin typeface="Pretendard Variable Medium"/>
                <a:ea typeface="Nanum Square Bold"/>
              </a:rPr>
              <a:t>2)   </a:t>
            </a:r>
            <a:r>
              <a:rPr lang="ko-KR" altLang="en-US" err="1">
                <a:solidFill>
                  <a:srgbClr val="595959"/>
                </a:solidFill>
                <a:latin typeface="Pretendard Variable Medium"/>
                <a:ea typeface="Nanum Square Bold"/>
              </a:rPr>
              <a:t>HanBERT</a:t>
            </a:r>
            <a:endParaRPr lang="ko-KR" altLang="en-US">
              <a:solidFill>
                <a:srgbClr val="595959"/>
              </a:solidFill>
              <a:latin typeface="Pretendard Variable Medium"/>
              <a:ea typeface="Nanum Square Bold"/>
            </a:endParaRPr>
          </a:p>
          <a:p>
            <a:r>
              <a:rPr lang="ko-KR" altLang="en-US">
                <a:solidFill>
                  <a:srgbClr val="595959"/>
                </a:solidFill>
                <a:latin typeface="Pretendard Variable Medium"/>
                <a:ea typeface="Nanum Square Bold"/>
              </a:rPr>
              <a:t>3)   </a:t>
            </a:r>
            <a:r>
              <a:rPr lang="ko-KR" altLang="en-US" err="1">
                <a:solidFill>
                  <a:srgbClr val="595959"/>
                </a:solidFill>
                <a:latin typeface="Pretendard Variable Medium"/>
                <a:ea typeface="Nanum Square Bold"/>
              </a:rPr>
              <a:t>KoBERT</a:t>
            </a:r>
            <a:endParaRPr lang="ko-KR" altLang="en-US">
              <a:solidFill>
                <a:srgbClr val="595959"/>
              </a:solidFill>
              <a:latin typeface="Pretendard Variable Medium"/>
              <a:ea typeface="Nanum Square Bold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2CC22A9D-2642-EFE0-E039-4CFCB045292B}"/>
              </a:ext>
            </a:extLst>
          </p:cNvPr>
          <p:cNvSpPr txBox="1">
            <a:spLocks/>
          </p:cNvSpPr>
          <p:nvPr/>
        </p:nvSpPr>
        <p:spPr>
          <a:xfrm>
            <a:off x="1567771" y="3228157"/>
            <a:ext cx="4715457" cy="356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일반 데이터 텍스트 길이 분포 불균형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7CED18EA-452B-2D16-71DD-9E85F02F5537}"/>
              </a:ext>
            </a:extLst>
          </p:cNvPr>
          <p:cNvSpPr txBox="1">
            <a:spLocks/>
          </p:cNvSpPr>
          <p:nvPr/>
        </p:nvSpPr>
        <p:spPr>
          <a:xfrm>
            <a:off x="1719254" y="8116891"/>
            <a:ext cx="4715457" cy="356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b="1">
                <a:solidFill>
                  <a:srgbClr val="595959"/>
                </a:solidFill>
                <a:latin typeface="Pretendard Variable ExtraBold"/>
                <a:ea typeface="Pretendard Variable ExtraBold"/>
                <a:cs typeface="Pretendard Variable ExtraBold"/>
              </a:rPr>
              <a:t>형태소 분석기 사용 유무 성능 비교</a:t>
            </a:r>
            <a:endParaRPr lang="ko-KR">
              <a:solidFill>
                <a:srgbClr val="595959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b="1">
                <a:solidFill>
                  <a:srgbClr val="595959"/>
                </a:solidFill>
                <a:latin typeface="Pretendard Variable ExtraBold"/>
                <a:ea typeface="Pretendard Variable ExtraBold"/>
                <a:cs typeface="Pretendard Variable ExtraBold"/>
              </a:rPr>
              <a:t>불용어 처리 유무 성능 비교</a:t>
            </a:r>
            <a:endParaRPr lang="ko-KR" altLang="en-US" b="1">
              <a:solidFill>
                <a:srgbClr val="595959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5BB88397-6BE7-F39E-E446-DBA9A9BA7B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993365" y="7450092"/>
            <a:ext cx="5221893" cy="2599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Calibri" pitchFamily="34" charset="0"/>
              <a:buChar char="-"/>
            </a:pPr>
            <a:r>
              <a:rPr lang="ko-KR" altLang="en-US" err="1">
                <a:solidFill>
                  <a:srgbClr val="595959"/>
                </a:solidFill>
                <a:latin typeface="Nanum Square Bold"/>
                <a:ea typeface="Nanum Square Bold"/>
              </a:rPr>
              <a:t>train</a:t>
            </a:r>
            <a:r>
              <a:rPr lang="ko-KR" altLang="en-US">
                <a:solidFill>
                  <a:srgbClr val="595959"/>
                </a:solidFill>
                <a:latin typeface="Nanum Square Bold"/>
                <a:ea typeface="Nanum Square Bold"/>
              </a:rPr>
              <a:t> </a:t>
            </a:r>
            <a:r>
              <a:rPr lang="ko-KR" altLang="en-US" err="1">
                <a:solidFill>
                  <a:srgbClr val="595959"/>
                </a:solidFill>
                <a:latin typeface="Nanum Square Bold"/>
                <a:ea typeface="Nanum Square Bold"/>
              </a:rPr>
              <a:t>data와</a:t>
            </a:r>
            <a:r>
              <a:rPr lang="ko-KR" altLang="en-US">
                <a:solidFill>
                  <a:srgbClr val="595959"/>
                </a:solidFill>
                <a:latin typeface="Nanum Square Bold"/>
                <a:ea typeface="Nanum Square Bold"/>
              </a:rPr>
              <a:t> 유사한 길이의 일반 대화 </a:t>
            </a:r>
            <a:r>
              <a:rPr lang="ko-KR" altLang="en-US" err="1">
                <a:solidFill>
                  <a:srgbClr val="595959"/>
                </a:solidFill>
                <a:latin typeface="Nanum Square Bold"/>
                <a:ea typeface="Nanum Square Bold"/>
              </a:rPr>
              <a:t>data</a:t>
            </a:r>
            <a:r>
              <a:rPr lang="ko-KR" altLang="en-US">
                <a:solidFill>
                  <a:srgbClr val="595959"/>
                </a:solidFill>
                <a:latin typeface="Nanum Square Bold"/>
                <a:ea typeface="Nanum Square Bold"/>
              </a:rPr>
              <a:t> 선정</a:t>
            </a:r>
          </a:p>
          <a:p>
            <a:pPr marL="285750" indent="-285750">
              <a:buFont typeface="Calibri" pitchFamily="34" charset="0"/>
              <a:buChar char="-"/>
            </a:pPr>
            <a:r>
              <a:rPr lang="ko-KR" altLang="en-US">
                <a:solidFill>
                  <a:srgbClr val="595959"/>
                </a:solidFill>
                <a:latin typeface="Nanum Square Bold"/>
                <a:ea typeface="Nanum Square Bold"/>
              </a:rPr>
              <a:t>데이터 증강하여 텍스트 길이 분포 정규화</a:t>
            </a:r>
            <a:endParaRPr lang="ko-KR" altLang="en-US">
              <a:solidFill>
                <a:srgbClr val="595959"/>
              </a:solidFill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BBAD7A9-4C17-EBD4-FBB8-0925434FCE3A}"/>
              </a:ext>
            </a:extLst>
          </p:cNvPr>
          <p:cNvSpPr txBox="1">
            <a:spLocks/>
          </p:cNvSpPr>
          <p:nvPr/>
        </p:nvSpPr>
        <p:spPr>
          <a:xfrm>
            <a:off x="11331471" y="2636001"/>
            <a:ext cx="4715457" cy="356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[ 모델 추가적 실험 ]</a:t>
            </a:r>
            <a:endParaRPr lang="ko-KR" altLang="en-US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6413FF-20B8-CF01-50F5-2097D43001B9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42C9A9-6EC2-F0B7-529A-C3531A244BB8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3BB9B5-B599-1566-DACF-350A26C0FB97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62E20B-81B0-D652-E7B2-C28F72B965CD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9" name="그림 18" descr="도표이(가) 표시된 사진&#10;&#10;자동 생성된 설명">
            <a:extLst>
              <a:ext uri="{FF2B5EF4-FFF2-40B4-BE49-F238E27FC236}">
                <a16:creationId xmlns:a16="http://schemas.microsoft.com/office/drawing/2014/main" id="{81671B09-3DE8-F9EC-B629-8535FB764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008" y="6168413"/>
            <a:ext cx="3189153" cy="1709680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1088520-999D-14EE-F374-DB47A2762C7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13016" y="6404830"/>
            <a:ext cx="5841591" cy="2324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Calibri" pitchFamily="34" charset="0"/>
              <a:buChar char="-"/>
            </a:pPr>
            <a:r>
              <a:rPr lang="ko-KR" altLang="en-US" b="1" err="1">
                <a:solidFill>
                  <a:srgbClr val="595959"/>
                </a:solidFill>
                <a:latin typeface="Pretendard Variable Medium"/>
                <a:ea typeface="Pretendard Variable ExtraBold"/>
                <a:cs typeface="Pretendard Variable ExtraBold"/>
              </a:rPr>
              <a:t>Wandb</a:t>
            </a:r>
            <a:r>
              <a:rPr lang="ko-KR" altLang="en-US" b="1">
                <a:solidFill>
                  <a:srgbClr val="595959"/>
                </a:solidFill>
                <a:latin typeface="Pretendard Variable Medium"/>
                <a:ea typeface="Pretendard Variable ExtraBold"/>
                <a:cs typeface="Pretendard Variable ExtraBold"/>
              </a:rPr>
              <a:t> 시각화 </a:t>
            </a:r>
            <a:r>
              <a:rPr lang="en-US" altLang="ko-KR" b="1">
                <a:solidFill>
                  <a:srgbClr val="595959"/>
                </a:solidFill>
                <a:latin typeface="Pretendard Variable Medium"/>
                <a:ea typeface="Nanum Square Bold"/>
                <a:cs typeface="Calibri"/>
              </a:rPr>
              <a:t>→</a:t>
            </a:r>
            <a:r>
              <a:rPr lang="en-US" altLang="ko-KR" b="1">
                <a:solidFill>
                  <a:srgbClr val="595959"/>
                </a:solidFill>
                <a:latin typeface="Pretendard Variable Medium"/>
                <a:ea typeface="Nanum Square Bold"/>
                <a:cs typeface="Arial"/>
              </a:rPr>
              <a:t> epoch 별 </a:t>
            </a:r>
            <a:r>
              <a:rPr lang="en-US" altLang="ko-KR" b="1" err="1">
                <a:solidFill>
                  <a:srgbClr val="595959"/>
                </a:solidFill>
                <a:latin typeface="Pretendard Variable Medium"/>
                <a:ea typeface="Nanum Square Bold"/>
                <a:cs typeface="Arial"/>
              </a:rPr>
              <a:t>실시간</a:t>
            </a:r>
            <a:r>
              <a:rPr lang="en-US" altLang="ko-KR" b="1">
                <a:solidFill>
                  <a:srgbClr val="595959"/>
                </a:solidFill>
                <a:latin typeface="Pretendard Variable Medium"/>
                <a:ea typeface="Nanum Square Bold"/>
                <a:cs typeface="Arial"/>
              </a:rPr>
              <a:t> metric </a:t>
            </a:r>
            <a:r>
              <a:rPr lang="en-US" altLang="ko-KR" b="1" err="1">
                <a:solidFill>
                  <a:srgbClr val="595959"/>
                </a:solidFill>
                <a:latin typeface="Pretendard Variable Medium"/>
                <a:ea typeface="Nanum Square Bold"/>
                <a:cs typeface="Arial"/>
              </a:rPr>
              <a:t>확인</a:t>
            </a:r>
            <a:endParaRPr lang="ko-KR" altLang="en-US" b="1" err="1">
              <a:solidFill>
                <a:srgbClr val="595959"/>
              </a:solidFill>
              <a:latin typeface="Pretendard Variable Medium"/>
              <a:ea typeface="Pretendard Variable ExtraBold"/>
              <a:cs typeface="Pretendard Variable ExtraBold"/>
            </a:endParaRP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-"/>
            </a:pPr>
            <a:r>
              <a:rPr lang="ko-KR" altLang="en-US" b="1">
                <a:solidFill>
                  <a:srgbClr val="595959"/>
                </a:solidFill>
                <a:latin typeface="Pretendard Variable Medium"/>
                <a:ea typeface="Pretendard Variable ExtraBold"/>
                <a:cs typeface="Pretendard Variable ExtraBold"/>
              </a:rPr>
              <a:t>핵심 </a:t>
            </a:r>
            <a:r>
              <a:rPr lang="ko-KR" altLang="en-US" b="1" err="1">
                <a:solidFill>
                  <a:srgbClr val="595959"/>
                </a:solidFill>
                <a:latin typeface="Pretendard Variable Medium"/>
                <a:ea typeface="Pretendard Variable ExtraBold"/>
                <a:cs typeface="Pretendard Variable ExtraBold"/>
              </a:rPr>
              <a:t>hyperparameter</a:t>
            </a:r>
            <a:r>
              <a:rPr lang="ko-KR" altLang="en-US" b="1">
                <a:solidFill>
                  <a:srgbClr val="595959"/>
                </a:solidFill>
                <a:latin typeface="Pretendard Variable Medium"/>
                <a:ea typeface="Pretendard Variable ExtraBold"/>
                <a:cs typeface="Pretendard Variable ExtraBold"/>
              </a:rPr>
              <a:t> 파악 및 최적화</a:t>
            </a:r>
            <a:endParaRPr lang="ko-KR">
              <a:solidFill>
                <a:srgbClr val="595959"/>
              </a:solidFill>
              <a:latin typeface="Pretendard Variable Medium"/>
            </a:endParaRP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-"/>
            </a:pPr>
            <a:r>
              <a:rPr lang="ko-KR" altLang="en-US" b="1" err="1">
                <a:solidFill>
                  <a:srgbClr val="595959"/>
                </a:solidFill>
                <a:latin typeface="Pretendard Variable Medium"/>
                <a:ea typeface="Pretendard Variable ExtraBold"/>
                <a:cs typeface="Pretendard Variable ExtraBold"/>
              </a:rPr>
              <a:t>Confusion</a:t>
            </a:r>
            <a:r>
              <a:rPr lang="ko-KR" altLang="en-US" b="1">
                <a:solidFill>
                  <a:srgbClr val="595959"/>
                </a:solidFill>
                <a:latin typeface="Pretendard Variable Medium"/>
                <a:ea typeface="Pretendard Variable ExtraBold"/>
                <a:cs typeface="Pretendard Variable ExtraBold"/>
              </a:rPr>
              <a:t> </a:t>
            </a:r>
            <a:r>
              <a:rPr lang="ko-KR" altLang="en-US" b="1" err="1">
                <a:solidFill>
                  <a:srgbClr val="595959"/>
                </a:solidFill>
                <a:latin typeface="Pretendard Variable Medium"/>
                <a:ea typeface="Pretendard Variable ExtraBold"/>
                <a:cs typeface="Pretendard Variable ExtraBold"/>
              </a:rPr>
              <a:t>matrix</a:t>
            </a:r>
            <a:r>
              <a:rPr lang="ko-KR" altLang="en-US" b="1">
                <a:solidFill>
                  <a:srgbClr val="595959"/>
                </a:solidFill>
                <a:latin typeface="Pretendard Variable Medium"/>
                <a:ea typeface="Pretendard Variable ExtraBold"/>
                <a:cs typeface="Pretendard Variable ExtraBold"/>
              </a:rPr>
              <a:t> 시각화</a:t>
            </a:r>
            <a:endParaRPr lang="ko-KR" altLang="en-US" b="1">
              <a:solidFill>
                <a:srgbClr val="595959"/>
              </a:solidFill>
              <a:latin typeface="Pretendard Variable Medium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9" name="그림 8" descr="Sooftware ML - wandb (Weight &amp; Bias)">
            <a:extLst>
              <a:ext uri="{FF2B5EF4-FFF2-40B4-BE49-F238E27FC236}">
                <a16:creationId xmlns:a16="http://schemas.microsoft.com/office/drawing/2014/main" id="{A8D57ADB-D3ED-0E3F-8EF3-45E523297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3499" y="5987308"/>
            <a:ext cx="2743193" cy="405587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0A612F0-D24F-6492-06E7-D9AE0D522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4679" y="3763064"/>
            <a:ext cx="3181809" cy="200346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F6D269-7482-8408-73A2-06EC0857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9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1729C837-19DC-DDEF-CF8F-99CB60C00563}"/>
              </a:ext>
            </a:extLst>
          </p:cNvPr>
          <p:cNvGrpSpPr/>
          <p:nvPr/>
        </p:nvGrpSpPr>
        <p:grpSpPr>
          <a:xfrm>
            <a:off x="380790" y="1320599"/>
            <a:ext cx="17526420" cy="7785301"/>
            <a:chOff x="380790" y="991008"/>
            <a:chExt cx="17526420" cy="7785301"/>
          </a:xfrm>
        </p:grpSpPr>
        <p:sp>
          <p:nvSpPr>
            <p:cNvPr id="32" name="AutoShape 6">
              <a:extLst>
                <a:ext uri="{FF2B5EF4-FFF2-40B4-BE49-F238E27FC236}">
                  <a16:creationId xmlns:a16="http://schemas.microsoft.com/office/drawing/2014/main" id="{1D5BFC1B-4ED9-539B-F959-D9555C2136EA}"/>
                </a:ext>
              </a:extLst>
            </p:cNvPr>
            <p:cNvSpPr/>
            <p:nvPr/>
          </p:nvSpPr>
          <p:spPr>
            <a:xfrm flipV="1">
              <a:off x="476536" y="1210259"/>
              <a:ext cx="0" cy="7470304"/>
            </a:xfrm>
            <a:prstGeom prst="line">
              <a:avLst/>
            </a:prstGeom>
            <a:ln w="47625" cap="flat">
              <a:solidFill>
                <a:srgbClr val="2A52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33" name="AutoShape 7">
              <a:extLst>
                <a:ext uri="{FF2B5EF4-FFF2-40B4-BE49-F238E27FC236}">
                  <a16:creationId xmlns:a16="http://schemas.microsoft.com/office/drawing/2014/main" id="{CE1588D2-C7A7-CDC8-CD03-17BAFD5A086E}"/>
                </a:ext>
              </a:extLst>
            </p:cNvPr>
            <p:cNvSpPr/>
            <p:nvPr/>
          </p:nvSpPr>
          <p:spPr>
            <a:xfrm flipV="1">
              <a:off x="17811464" y="1210259"/>
              <a:ext cx="0" cy="7470304"/>
            </a:xfrm>
            <a:prstGeom prst="line">
              <a:avLst/>
            </a:prstGeom>
            <a:ln w="47625" cap="flat">
              <a:solidFill>
                <a:srgbClr val="2A52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34" name="Group 8">
              <a:extLst>
                <a:ext uri="{FF2B5EF4-FFF2-40B4-BE49-F238E27FC236}">
                  <a16:creationId xmlns:a16="http://schemas.microsoft.com/office/drawing/2014/main" id="{62AB1A99-A522-8407-7625-AFC7C81244CD}"/>
                </a:ext>
              </a:extLst>
            </p:cNvPr>
            <p:cNvGrpSpPr/>
            <p:nvPr/>
          </p:nvGrpSpPr>
          <p:grpSpPr>
            <a:xfrm>
              <a:off x="380790" y="991008"/>
              <a:ext cx="191492" cy="349225"/>
              <a:chOff x="0" y="-47625"/>
              <a:chExt cx="57818" cy="105443"/>
            </a:xfrm>
          </p:grpSpPr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4B97A80F-83E4-5CCC-55EE-685E74CEA09B}"/>
                  </a:ext>
                </a:extLst>
              </p:cNvPr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45" name="TextBox 10">
                <a:extLst>
                  <a:ext uri="{FF2B5EF4-FFF2-40B4-BE49-F238E27FC236}">
                    <a16:creationId xmlns:a16="http://schemas.microsoft.com/office/drawing/2014/main" id="{DB355A62-AACF-9262-6F6A-0F238C3D6C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</p:grpSp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id="{1AA0E65E-162A-F0A4-2E04-530E56F2B9D7}"/>
                </a:ext>
              </a:extLst>
            </p:cNvPr>
            <p:cNvGrpSpPr/>
            <p:nvPr/>
          </p:nvGrpSpPr>
          <p:grpSpPr>
            <a:xfrm>
              <a:off x="17715718" y="991008"/>
              <a:ext cx="191492" cy="349225"/>
              <a:chOff x="0" y="-47625"/>
              <a:chExt cx="57818" cy="105443"/>
            </a:xfrm>
          </p:grpSpPr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61318247-F262-A4EE-2E90-A67F4C28A71E}"/>
                  </a:ext>
                </a:extLst>
              </p:cNvPr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43" name="TextBox 13">
                <a:extLst>
                  <a:ext uri="{FF2B5EF4-FFF2-40B4-BE49-F238E27FC236}">
                    <a16:creationId xmlns:a16="http://schemas.microsoft.com/office/drawing/2014/main" id="{DD061E3A-FD78-4F60-B515-D28EFC83CE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</p:grpSp>
        <p:grpSp>
          <p:nvGrpSpPr>
            <p:cNvPr id="36" name="Group 14">
              <a:extLst>
                <a:ext uri="{FF2B5EF4-FFF2-40B4-BE49-F238E27FC236}">
                  <a16:creationId xmlns:a16="http://schemas.microsoft.com/office/drawing/2014/main" id="{ECDCFE31-168C-07F3-6A68-5D46285F1A20}"/>
                </a:ext>
              </a:extLst>
            </p:cNvPr>
            <p:cNvGrpSpPr/>
            <p:nvPr/>
          </p:nvGrpSpPr>
          <p:grpSpPr>
            <a:xfrm>
              <a:off x="380790" y="8427084"/>
              <a:ext cx="191492" cy="349225"/>
              <a:chOff x="0" y="-47625"/>
              <a:chExt cx="57818" cy="105443"/>
            </a:xfrm>
          </p:grpSpPr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E4A81961-B71E-2B5A-EC31-8E4085CFF454}"/>
                  </a:ext>
                </a:extLst>
              </p:cNvPr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41" name="TextBox 16">
                <a:extLst>
                  <a:ext uri="{FF2B5EF4-FFF2-40B4-BE49-F238E27FC236}">
                    <a16:creationId xmlns:a16="http://schemas.microsoft.com/office/drawing/2014/main" id="{5594F75D-67BB-BE25-DAD0-D0022BDA82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</p:grpSp>
        <p:grpSp>
          <p:nvGrpSpPr>
            <p:cNvPr id="37" name="Group 17">
              <a:extLst>
                <a:ext uri="{FF2B5EF4-FFF2-40B4-BE49-F238E27FC236}">
                  <a16:creationId xmlns:a16="http://schemas.microsoft.com/office/drawing/2014/main" id="{A3F788C4-AC4B-AA2E-FCCE-6C78177494D1}"/>
                </a:ext>
              </a:extLst>
            </p:cNvPr>
            <p:cNvGrpSpPr/>
            <p:nvPr/>
          </p:nvGrpSpPr>
          <p:grpSpPr>
            <a:xfrm>
              <a:off x="17715718" y="8427084"/>
              <a:ext cx="191492" cy="349225"/>
              <a:chOff x="0" y="-47625"/>
              <a:chExt cx="57818" cy="105443"/>
            </a:xfrm>
          </p:grpSpPr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38B73849-19E5-E042-AC00-78DB3DCA679D}"/>
                  </a:ext>
                </a:extLst>
              </p:cNvPr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F8511108-E40D-91DD-0942-75EEF5C201A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</p:grpSp>
      </p:grpSp>
      <p:sp>
        <p:nvSpPr>
          <p:cNvPr id="28" name="AutoShape 3">
            <a:extLst>
              <a:ext uri="{FF2B5EF4-FFF2-40B4-BE49-F238E27FC236}">
                <a16:creationId xmlns:a16="http://schemas.microsoft.com/office/drawing/2014/main" id="{0D6E237C-D4DF-0E26-B5D9-0BC0823FE758}"/>
              </a:ext>
            </a:extLst>
          </p:cNvPr>
          <p:cNvSpPr/>
          <p:nvPr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9" name="텍스트 개체 틀 1">
            <a:extLst>
              <a:ext uri="{FF2B5EF4-FFF2-40B4-BE49-F238E27FC236}">
                <a16:creationId xmlns:a16="http://schemas.microsoft.com/office/drawing/2014/main" id="{FB0E9F71-8639-78CB-984C-07DDBB4FCCCB}"/>
              </a:ext>
            </a:extLst>
          </p:cNvPr>
          <p:cNvSpPr txBox="1">
            <a:spLocks/>
          </p:cNvSpPr>
          <p:nvPr/>
        </p:nvSpPr>
        <p:spPr>
          <a:xfrm>
            <a:off x="914400" y="820687"/>
            <a:ext cx="8991600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lang="ko-KR" altLang="en-US" sz="3200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4-1.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</a:t>
            </a:r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상품화 </a:t>
            </a:r>
            <a:r>
              <a:rPr lang="en-US" altLang="ko-KR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&amp; </a:t>
            </a:r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타겟 마켓 선정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0" name="텍스트 개체 틀 11">
            <a:extLst>
              <a:ext uri="{FF2B5EF4-FFF2-40B4-BE49-F238E27FC236}">
                <a16:creationId xmlns:a16="http://schemas.microsoft.com/office/drawing/2014/main" id="{10D5B439-8D2C-6623-DDA7-1A57A39F3148}"/>
              </a:ext>
            </a:extLst>
          </p:cNvPr>
          <p:cNvSpPr txBox="1">
            <a:spLocks/>
          </p:cNvSpPr>
          <p:nvPr/>
        </p:nvSpPr>
        <p:spPr>
          <a:xfrm>
            <a:off x="13676401" y="820686"/>
            <a:ext cx="3657599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3200" spc="26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응용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A3C3A0-707C-D9C0-8A46-658FB6E3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2472075"/>
            <a:ext cx="5405437" cy="3751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8C5235-B052-E986-70DC-9AF45D9FE03F}"/>
              </a:ext>
            </a:extLst>
          </p:cNvPr>
          <p:cNvSpPr txBox="1"/>
          <p:nvPr/>
        </p:nvSpPr>
        <p:spPr>
          <a:xfrm>
            <a:off x="954000" y="6461113"/>
            <a:ext cx="99293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천종호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: "</a:t>
            </a:r>
            <a:r>
              <a:rPr lang="ko-KR" altLang="en-US" b="0" i="0" err="1">
                <a:solidFill>
                  <a:srgbClr val="212529"/>
                </a:solidFill>
                <a:effectLst/>
                <a:latin typeface="Pretendard JP"/>
              </a:rPr>
              <a:t>헤어드라이기로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 온몸을 묶어가지고 바다에 빠뜨린다고 위협하고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돈을 </a:t>
            </a:r>
            <a:r>
              <a:rPr lang="ko-KR" altLang="en-US" b="0" i="0" err="1">
                <a:solidFill>
                  <a:srgbClr val="212529"/>
                </a:solidFill>
                <a:effectLst/>
                <a:latin typeface="Pretendard JP"/>
              </a:rPr>
              <a:t>상납받지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 않으면 </a:t>
            </a:r>
            <a:b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</a:b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때린다고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. 112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회 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1,400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만원 가까이 갈취하고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. 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한 애를 이렇게 집중적으로 괴롭히면 </a:t>
            </a:r>
            <a:b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</a:b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그 아이는 자살 안 한 것이 참 다행이라고 생각하네요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."</a:t>
            </a:r>
            <a:br>
              <a:rPr lang="ko-KR" altLang="en-US"/>
            </a:b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가해자 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1: "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판사님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, </a:t>
            </a:r>
            <a:r>
              <a:rPr lang="ko-KR" altLang="en-US" b="0" i="0" u="none" strike="noStrike">
                <a:effectLst/>
                <a:latin typeface="Pretendard JP"/>
                <a:hlinkClick r:id="rId3" tooltip="선처"/>
              </a:rPr>
              <a:t>한번 봐주세요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."</a:t>
            </a:r>
            <a:br>
              <a:rPr lang="ko-KR" altLang="en-US"/>
            </a:b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가해자 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2: "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판사님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한 번만 용서해 주십시오 판사님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판사님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…"</a:t>
            </a:r>
            <a:br>
              <a:rPr lang="ko-KR" altLang="en-US"/>
            </a:br>
            <a:r>
              <a:rPr lang="ko-KR" altLang="en-US" b="0" i="0">
                <a:solidFill>
                  <a:srgbClr val="212529"/>
                </a:solidFill>
                <a:effectLst/>
                <a:latin typeface="Pretendard JP"/>
              </a:rPr>
              <a:t>천종호</a:t>
            </a:r>
            <a:r>
              <a:rPr lang="en-US" altLang="ko-KR" b="0" i="0">
                <a:solidFill>
                  <a:srgbClr val="212529"/>
                </a:solidFill>
                <a:effectLst/>
                <a:latin typeface="Pretendard JP"/>
              </a:rPr>
              <a:t>: </a:t>
            </a:r>
            <a:r>
              <a:rPr lang="en-US" altLang="ko-KR" b="1" i="0" u="none" strike="noStrike">
                <a:solidFill>
                  <a:srgbClr val="009900"/>
                </a:solidFill>
                <a:effectLst/>
                <a:latin typeface="Pretendard JP"/>
                <a:hlinkClick r:id="rId4" tooltip="https://youtu.be/YnIJ8GXaEds?si=lKsCbGPIyEK1rTrQ&amp;t=123"/>
              </a:rPr>
              <a:t>"</a:t>
            </a:r>
            <a:r>
              <a:rPr lang="ko-KR" altLang="en-US" b="1" i="0" u="none" strike="noStrike">
                <a:solidFill>
                  <a:srgbClr val="009900"/>
                </a:solidFill>
                <a:effectLst/>
                <a:latin typeface="Pretendard JP"/>
                <a:hlinkClick r:id="rId4" tooltip="https://youtu.be/YnIJ8GXaEds?si=lKsCbGPIyEK1rTrQ&amp;t=123"/>
              </a:rPr>
              <a:t>안 돼</a:t>
            </a:r>
            <a:r>
              <a:rPr lang="en-US" altLang="ko-KR" b="1" i="0" u="none" strike="noStrike">
                <a:solidFill>
                  <a:srgbClr val="009900"/>
                </a:solidFill>
                <a:effectLst/>
                <a:latin typeface="Pretendard JP"/>
                <a:hlinkClick r:id="rId4" tooltip="https://youtu.be/YnIJ8GXaEds?si=lKsCbGPIyEK1rTrQ&amp;t=123"/>
              </a:rPr>
              <a:t>, </a:t>
            </a:r>
            <a:r>
              <a:rPr lang="ko-KR" altLang="en-US" b="1" i="0" u="none" strike="noStrike">
                <a:solidFill>
                  <a:srgbClr val="009900"/>
                </a:solidFill>
                <a:effectLst/>
                <a:latin typeface="Pretendard JP"/>
                <a:hlinkClick r:id="rId4" tooltip="https://youtu.be/YnIJ8GXaEds?si=lKsCbGPIyEK1rTrQ&amp;t=123"/>
              </a:rPr>
              <a:t>안 바꿔 줘</a:t>
            </a:r>
            <a:r>
              <a:rPr lang="en-US" altLang="ko-KR" b="1" i="0" u="none" strike="noStrike">
                <a:solidFill>
                  <a:srgbClr val="009900"/>
                </a:solidFill>
                <a:effectLst/>
                <a:latin typeface="Pretendard JP"/>
                <a:hlinkClick r:id="rId4" tooltip="https://youtu.be/YnIJ8GXaEds?si=lKsCbGPIyEK1rTrQ&amp;t=123"/>
              </a:rPr>
              <a:t>. </a:t>
            </a:r>
            <a:r>
              <a:rPr lang="ko-KR" altLang="en-US" b="1" i="0" u="none" strike="noStrike">
                <a:solidFill>
                  <a:srgbClr val="009900"/>
                </a:solidFill>
                <a:effectLst/>
                <a:latin typeface="Pretendard JP"/>
                <a:hlinkClick r:id="rId4" tooltip="https://youtu.be/YnIJ8GXaEds?si=lKsCbGPIyEK1rTrQ&amp;t=123"/>
              </a:rPr>
              <a:t>바꿀 생각 없어</a:t>
            </a:r>
            <a:r>
              <a:rPr lang="en-US" altLang="ko-KR" b="1" i="0" u="none" strike="noStrike">
                <a:solidFill>
                  <a:srgbClr val="009900"/>
                </a:solidFill>
                <a:effectLst/>
                <a:latin typeface="Pretendard JP"/>
                <a:hlinkClick r:id="rId4" tooltip="https://youtu.be/YnIJ8GXaEds?si=lKsCbGPIyEK1rTrQ&amp;t=123"/>
              </a:rPr>
              <a:t>. </a:t>
            </a:r>
            <a:r>
              <a:rPr lang="ko-KR" altLang="en-US" b="1" i="0" u="none" strike="noStrike">
                <a:solidFill>
                  <a:srgbClr val="009900"/>
                </a:solidFill>
                <a:effectLst/>
                <a:latin typeface="Pretendard JP"/>
                <a:hlinkClick r:id="rId4" tooltip="https://youtu.be/YnIJ8GXaEds?si=lKsCbGPIyEK1rTrQ&amp;t=123"/>
              </a:rPr>
              <a:t>빨리 돌아가</a:t>
            </a:r>
            <a:r>
              <a:rPr lang="en-US" altLang="ko-KR" b="1" i="0" u="none" strike="noStrike">
                <a:solidFill>
                  <a:srgbClr val="009900"/>
                </a:solidFill>
                <a:effectLst/>
                <a:latin typeface="Pretendard JP"/>
                <a:hlinkClick r:id="rId4" tooltip="https://youtu.be/YnIJ8GXaEds?si=lKsCbGPIyEK1rTrQ&amp;t=123"/>
              </a:rPr>
              <a:t>."</a:t>
            </a:r>
            <a:endParaRPr lang="ko-KR" altLang="en-US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1967CF7-9C21-AA5B-5D01-CAF1AAACD2F7}"/>
              </a:ext>
            </a:extLst>
          </p:cNvPr>
          <p:cNvSpPr txBox="1">
            <a:spLocks/>
          </p:cNvSpPr>
          <p:nvPr/>
        </p:nvSpPr>
        <p:spPr>
          <a:xfrm>
            <a:off x="954000" y="1412539"/>
            <a:ext cx="163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20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/>
              <a:t>판사들이 학교폭력 사건의 방대한 서류를 신속하게 분류하고 핵심 정보를 추출해</a:t>
            </a:r>
            <a:r>
              <a:rPr lang="en-US" altLang="ko-KR"/>
              <a:t>, </a:t>
            </a:r>
            <a:r>
              <a:rPr lang="ko-KR" altLang="en-US" b="1"/>
              <a:t>서류 검토 부담을 줄이고 중요한 정보를 빠르게 파악하도록 돕는 서비스로</a:t>
            </a:r>
            <a:r>
              <a:rPr lang="en-US" altLang="ko-KR" b="1"/>
              <a:t> </a:t>
            </a:r>
            <a:r>
              <a:rPr lang="ko-KR" altLang="en-US" b="1"/>
              <a:t>모델을 상품화하고자 함</a:t>
            </a:r>
            <a:r>
              <a:rPr lang="en-US" altLang="ko-KR" b="1"/>
              <a:t>.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D99AFF-75F0-2E54-A731-721F1BA4B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38" y="2472075"/>
            <a:ext cx="4924223" cy="3751003"/>
          </a:xfrm>
          <a:prstGeom prst="rect">
            <a:avLst/>
          </a:prstGeom>
        </p:spPr>
      </p:pic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B58DFB24-FF31-BEAD-8884-857AF5F1766B}"/>
              </a:ext>
            </a:extLst>
          </p:cNvPr>
          <p:cNvSpPr txBox="1">
            <a:spLocks/>
          </p:cNvSpPr>
          <p:nvPr/>
        </p:nvSpPr>
        <p:spPr>
          <a:xfrm>
            <a:off x="11729470" y="3085862"/>
            <a:ext cx="5560602" cy="9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b="1">
                <a:solidFill>
                  <a:srgbClr val="A9A9A9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sz="2400" b="0">
                <a:solidFill>
                  <a:srgbClr val="2A5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타겟 시장 </a:t>
            </a:r>
            <a:r>
              <a:rPr lang="en-US" altLang="ko-KR" sz="2400" b="0">
                <a:solidFill>
                  <a:srgbClr val="2A5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r>
              <a:rPr lang="ko-KR" altLang="en-US" sz="2400" b="0">
                <a:solidFill>
                  <a:srgbClr val="2A52BF"/>
                </a:solidFill>
              </a:rPr>
              <a:t>법조계 및 교육 관련 법률 시장</a:t>
            </a:r>
            <a:r>
              <a:rPr lang="en-US" altLang="ko-KR" sz="2400" b="0">
                <a:solidFill>
                  <a:srgbClr val="2A52BF"/>
                </a:solidFill>
              </a:rPr>
              <a:t>, LegalTech</a:t>
            </a:r>
            <a:endParaRPr lang="ko-KR" altLang="en-US" sz="2400" b="0">
              <a:solidFill>
                <a:srgbClr val="2A52BF"/>
              </a:solidFill>
            </a:endParaRPr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BBA11D13-E5C8-3C97-E20B-B65537BD97B9}"/>
              </a:ext>
            </a:extLst>
          </p:cNvPr>
          <p:cNvSpPr txBox="1">
            <a:spLocks/>
          </p:cNvSpPr>
          <p:nvPr/>
        </p:nvSpPr>
        <p:spPr>
          <a:xfrm>
            <a:off x="11729470" y="4159498"/>
            <a:ext cx="5560602" cy="9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b="1">
                <a:solidFill>
                  <a:srgbClr val="A9A9A9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sz="2400" b="0">
                <a:solidFill>
                  <a:srgbClr val="2A5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타겟 고객</a:t>
            </a:r>
            <a:r>
              <a:rPr lang="en-US" altLang="ko-KR" sz="2400" b="0">
                <a:solidFill>
                  <a:srgbClr val="2A5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r>
              <a:rPr lang="ko-KR" altLang="en-US" sz="2400" b="0">
                <a:solidFill>
                  <a:srgbClr val="2A52BF"/>
                </a:solidFill>
              </a:rPr>
              <a:t>판사</a:t>
            </a:r>
            <a:r>
              <a:rPr lang="en-US" altLang="ko-KR" sz="2400" b="0">
                <a:solidFill>
                  <a:srgbClr val="2A52BF"/>
                </a:solidFill>
              </a:rPr>
              <a:t>, </a:t>
            </a:r>
            <a:r>
              <a:rPr lang="ko-KR" altLang="en-US" sz="2400" b="0">
                <a:solidFill>
                  <a:srgbClr val="2A52BF"/>
                </a:solidFill>
              </a:rPr>
              <a:t>변호사</a:t>
            </a:r>
            <a:r>
              <a:rPr lang="en-US" altLang="ko-KR" sz="2400" b="0">
                <a:solidFill>
                  <a:srgbClr val="2A52BF"/>
                </a:solidFill>
              </a:rPr>
              <a:t>, </a:t>
            </a:r>
            <a:r>
              <a:rPr lang="ko-KR" altLang="en-US" sz="2400" b="0">
                <a:solidFill>
                  <a:srgbClr val="2A52BF"/>
                </a:solidFill>
              </a:rPr>
              <a:t>학교폭력 사건 관련 전문가</a:t>
            </a: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0E21C6CA-2CB8-0391-4F80-41F454434DE1}"/>
              </a:ext>
            </a:extLst>
          </p:cNvPr>
          <p:cNvSpPr txBox="1">
            <a:spLocks/>
          </p:cNvSpPr>
          <p:nvPr/>
        </p:nvSpPr>
        <p:spPr>
          <a:xfrm>
            <a:off x="11729470" y="5233133"/>
            <a:ext cx="5560602" cy="12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b="1">
                <a:solidFill>
                  <a:srgbClr val="A9A9A9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400">
                <a:solidFill>
                  <a:srgbClr val="2A5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 Point: </a:t>
            </a:r>
          </a:p>
          <a:p>
            <a:r>
              <a:rPr lang="ko-KR" altLang="en-US" sz="2400" b="0">
                <a:solidFill>
                  <a:srgbClr val="2A52BF"/>
                </a:solidFill>
              </a:rPr>
              <a:t>방대한 서류 </a:t>
            </a:r>
            <a:r>
              <a:rPr lang="ko-KR" altLang="en-US" sz="2400">
                <a:solidFill>
                  <a:srgbClr val="2A5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검토 부담</a:t>
            </a:r>
            <a:r>
              <a:rPr lang="en-US" altLang="ko-KR" sz="2400" b="0">
                <a:solidFill>
                  <a:srgbClr val="2A52BF"/>
                </a:solidFill>
              </a:rPr>
              <a:t>, </a:t>
            </a:r>
            <a:r>
              <a:rPr lang="ko-KR" altLang="en-US" sz="2400" b="0">
                <a:solidFill>
                  <a:srgbClr val="2A52BF"/>
                </a:solidFill>
              </a:rPr>
              <a:t>중요한 정보의</a:t>
            </a:r>
            <a:r>
              <a:rPr lang="ko-KR" altLang="en-US" sz="2400" b="0">
                <a:solidFill>
                  <a:srgbClr val="2A5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빠른 파악 어려움</a:t>
            </a:r>
            <a:r>
              <a:rPr lang="en-US" altLang="ko-KR" sz="2400" b="0">
                <a:solidFill>
                  <a:srgbClr val="2A52BF"/>
                </a:solidFill>
              </a:rPr>
              <a:t>, </a:t>
            </a:r>
            <a:r>
              <a:rPr lang="ko-KR" altLang="en-US" sz="2400" b="0">
                <a:solidFill>
                  <a:srgbClr val="2A52BF"/>
                </a:solidFill>
              </a:rPr>
              <a:t>문서 처리 지연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D345D-2F20-EADF-C2DA-52442E96C272}"/>
              </a:ext>
            </a:extLst>
          </p:cNvPr>
          <p:cNvSpPr txBox="1"/>
          <p:nvPr/>
        </p:nvSpPr>
        <p:spPr>
          <a:xfrm>
            <a:off x="11596023" y="2468018"/>
            <a:ext cx="4320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Target &amp; Pain point</a:t>
            </a:r>
            <a:endParaRPr lang="ko-KR" sz="3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F70C0819-E164-542A-6434-E50E46405993}"/>
              </a:ext>
            </a:extLst>
          </p:cNvPr>
          <p:cNvSpPr txBox="1">
            <a:spLocks/>
          </p:cNvSpPr>
          <p:nvPr/>
        </p:nvSpPr>
        <p:spPr>
          <a:xfrm>
            <a:off x="11596023" y="6666769"/>
            <a:ext cx="5737977" cy="2439128"/>
          </a:xfrm>
          <a:prstGeom prst="rect">
            <a:avLst/>
          </a:prstGeom>
          <a:solidFill>
            <a:srgbClr val="2A52BF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b="1">
                <a:solidFill>
                  <a:srgbClr val="A9A9A9"/>
                </a:solidFill>
                <a:latin typeface="Nanum Square Bold" panose="020B0600000101010101" charset="-127"/>
                <a:ea typeface="Nanum Square Bold" panose="020B0600000101010101" charset="-12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AI </a:t>
            </a:r>
            <a:r>
              <a:rPr lang="ko-KR" altLang="en-US" sz="2400" b="1">
                <a:solidFill>
                  <a:schemeClr val="bg1"/>
                </a:solidFill>
              </a:rPr>
              <a:t>기반 문서 분류 및 요약</a:t>
            </a:r>
            <a:r>
              <a:rPr lang="en-US" altLang="ko-KR" sz="2400">
                <a:solidFill>
                  <a:schemeClr val="bg1"/>
                </a:solidFill>
              </a:rPr>
              <a:t>: </a:t>
            </a:r>
            <a:br>
              <a:rPr lang="en-US" altLang="ko-KR" sz="2400">
                <a:solidFill>
                  <a:schemeClr val="bg1"/>
                </a:solidFill>
              </a:rPr>
            </a:br>
            <a:r>
              <a:rPr lang="ko-KR" altLang="en-US" sz="2400">
                <a:solidFill>
                  <a:schemeClr val="bg1"/>
                </a:solidFill>
              </a:rPr>
              <a:t>법률 문서를 자동으로 분류하고 사건에 관련된 </a:t>
            </a:r>
            <a:r>
              <a:rPr lang="ko-KR" altLang="en-US" sz="2400" b="1">
                <a:solidFill>
                  <a:schemeClr val="bg1"/>
                </a:solidFill>
              </a:rPr>
              <a:t>폭력의 종류</a:t>
            </a:r>
            <a:r>
              <a:rPr lang="en-US" altLang="ko-KR" sz="2400">
                <a:solidFill>
                  <a:schemeClr val="bg1"/>
                </a:solidFill>
              </a:rPr>
              <a:t>, </a:t>
            </a:r>
            <a:r>
              <a:rPr lang="ko-KR" altLang="en-US" sz="2400" b="1">
                <a:solidFill>
                  <a:schemeClr val="bg1"/>
                </a:solidFill>
              </a:rPr>
              <a:t>빈도</a:t>
            </a:r>
            <a:r>
              <a:rPr lang="en-US" altLang="ko-KR" sz="2400" b="1">
                <a:solidFill>
                  <a:schemeClr val="bg1"/>
                </a:solidFill>
              </a:rPr>
              <a:t>, </a:t>
            </a:r>
            <a:r>
              <a:rPr lang="ko-KR" altLang="en-US" sz="2400" b="1">
                <a:solidFill>
                  <a:schemeClr val="bg1"/>
                </a:solidFill>
              </a:rPr>
              <a:t>강도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ko-KR" altLang="en-US" sz="2400"/>
              <a:t>빠르게 파악</a:t>
            </a:r>
            <a:endParaRPr lang="en-US" altLang="ko-KR" sz="2400" b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>
                <a:solidFill>
                  <a:schemeClr val="bg1"/>
                </a:solidFill>
              </a:rPr>
              <a:t>중요 정보 추출</a:t>
            </a:r>
            <a:r>
              <a:rPr lang="en-US" altLang="ko-KR" sz="240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ko-KR" altLang="en-US" sz="2400">
                <a:solidFill>
                  <a:schemeClr val="bg1"/>
                </a:solidFill>
              </a:rPr>
              <a:t>사건의 </a:t>
            </a:r>
            <a:r>
              <a:rPr lang="ko-KR" altLang="en-US" sz="2400" b="1">
                <a:solidFill>
                  <a:schemeClr val="bg1"/>
                </a:solidFill>
              </a:rPr>
              <a:t>핵심 정보</a:t>
            </a:r>
            <a:r>
              <a:rPr lang="ko-KR" altLang="en-US" sz="2400">
                <a:solidFill>
                  <a:schemeClr val="bg1"/>
                </a:solidFill>
              </a:rPr>
              <a:t>를 자동으로 추출</a:t>
            </a:r>
            <a:endParaRPr lang="ko-KR" altLang="en-US" sz="2400" b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EAC285-0877-74FB-55B6-8E46A26E318C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42B33-AC62-7448-2249-F98ACA75F357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DD74B7-1259-2766-77E1-C76A131F44D1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45D1466-B058-B0E1-8B99-E15D8E1E88FC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D15CF1-E8BE-D903-9C42-19B47585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7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8AD49260-6A32-063F-797A-ED5489987D9E}"/>
              </a:ext>
            </a:extLst>
          </p:cNvPr>
          <p:cNvGrpSpPr/>
          <p:nvPr/>
        </p:nvGrpSpPr>
        <p:grpSpPr>
          <a:xfrm>
            <a:off x="380790" y="1320599"/>
            <a:ext cx="17526420" cy="7785301"/>
            <a:chOff x="380790" y="991008"/>
            <a:chExt cx="17526420" cy="7785301"/>
          </a:xfrm>
        </p:grpSpPr>
        <p:sp>
          <p:nvSpPr>
            <p:cNvPr id="6" name="AutoShape 6"/>
            <p:cNvSpPr/>
            <p:nvPr/>
          </p:nvSpPr>
          <p:spPr>
            <a:xfrm flipV="1">
              <a:off x="476536" y="1210259"/>
              <a:ext cx="0" cy="7470304"/>
            </a:xfrm>
            <a:prstGeom prst="line">
              <a:avLst/>
            </a:prstGeom>
            <a:ln w="47625" cap="flat">
              <a:solidFill>
                <a:srgbClr val="2A52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7811464" y="1210259"/>
              <a:ext cx="0" cy="7470304"/>
            </a:xfrm>
            <a:prstGeom prst="line">
              <a:avLst/>
            </a:prstGeom>
            <a:ln w="47625" cap="flat">
              <a:solidFill>
                <a:srgbClr val="2A52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380790" y="991008"/>
              <a:ext cx="191492" cy="349225"/>
              <a:chOff x="0" y="-47625"/>
              <a:chExt cx="57818" cy="1054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7715718" y="991008"/>
              <a:ext cx="191492" cy="349225"/>
              <a:chOff x="0" y="-47625"/>
              <a:chExt cx="57818" cy="10544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80790" y="8427084"/>
              <a:ext cx="191492" cy="349225"/>
              <a:chOff x="0" y="-47625"/>
              <a:chExt cx="57818" cy="10544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715718" y="8427084"/>
              <a:ext cx="191492" cy="349225"/>
              <a:chOff x="0" y="-47625"/>
              <a:chExt cx="57818" cy="10544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</p:grpSp>
      </p:grpSp>
      <p:sp>
        <p:nvSpPr>
          <p:cNvPr id="26" name="AutoShape 3">
            <a:extLst>
              <a:ext uri="{FF2B5EF4-FFF2-40B4-BE49-F238E27FC236}">
                <a16:creationId xmlns:a16="http://schemas.microsoft.com/office/drawing/2014/main" id="{0E5E199A-06B4-D07F-A413-E856242CFF1D}"/>
              </a:ext>
            </a:extLst>
          </p:cNvPr>
          <p:cNvSpPr/>
          <p:nvPr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7" name="텍스트 개체 틀 1">
            <a:extLst>
              <a:ext uri="{FF2B5EF4-FFF2-40B4-BE49-F238E27FC236}">
                <a16:creationId xmlns:a16="http://schemas.microsoft.com/office/drawing/2014/main" id="{050E3043-8625-1E13-6B72-08A9E03CCD3E}"/>
              </a:ext>
            </a:extLst>
          </p:cNvPr>
          <p:cNvSpPr txBox="1">
            <a:spLocks/>
          </p:cNvSpPr>
          <p:nvPr/>
        </p:nvSpPr>
        <p:spPr>
          <a:xfrm>
            <a:off x="914400" y="820687"/>
            <a:ext cx="8991600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lang="ko-KR" altLang="en-US" sz="3200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4-2.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MVP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구상</a:t>
            </a:r>
          </a:p>
        </p:txBody>
      </p:sp>
      <p:sp>
        <p:nvSpPr>
          <p:cNvPr id="28" name="텍스트 개체 틀 11">
            <a:extLst>
              <a:ext uri="{FF2B5EF4-FFF2-40B4-BE49-F238E27FC236}">
                <a16:creationId xmlns:a16="http://schemas.microsoft.com/office/drawing/2014/main" id="{F98CBBE3-26AB-C4E2-A532-F4BA88775EE6}"/>
              </a:ext>
            </a:extLst>
          </p:cNvPr>
          <p:cNvSpPr txBox="1">
            <a:spLocks/>
          </p:cNvSpPr>
          <p:nvPr/>
        </p:nvSpPr>
        <p:spPr>
          <a:xfrm>
            <a:off x="13676401" y="820686"/>
            <a:ext cx="3657599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3200" spc="26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응용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425B3D8-DDCF-A4A7-1C8B-06799CFC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14" y="2103510"/>
            <a:ext cx="8682594" cy="4510713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ACCE03-1C7C-FBB6-5C24-39D309FE9F09}"/>
              </a:ext>
            </a:extLst>
          </p:cNvPr>
          <p:cNvCxnSpPr>
            <a:cxnSpLocks/>
          </p:cNvCxnSpPr>
          <p:nvPr/>
        </p:nvCxnSpPr>
        <p:spPr>
          <a:xfrm flipV="1">
            <a:off x="8140340" y="2738318"/>
            <a:ext cx="2293617" cy="6817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BA352E0-7E17-FA93-1F82-FA95E7C811E8}"/>
              </a:ext>
            </a:extLst>
          </p:cNvPr>
          <p:cNvSpPr txBox="1"/>
          <p:nvPr/>
        </p:nvSpPr>
        <p:spPr>
          <a:xfrm>
            <a:off x="10513534" y="2103510"/>
            <a:ext cx="7085639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1)</a:t>
            </a:r>
            <a:r>
              <a:rPr kumimoji="1" lang="ko-KR" altLang="en-US" sz="25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범죄 예측 시스템 </a:t>
            </a:r>
            <a:r>
              <a:rPr kumimoji="1" lang="en-US" altLang="ko-KR" sz="25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flow</a:t>
            </a:r>
          </a:p>
          <a:p>
            <a:endParaRPr kumimoji="1"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대화 채팅 입력 시 대화를 기반으로 한 위험 분류 </a:t>
            </a:r>
            <a:endParaRPr kumimoji="1"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예측된 클래스에 맞는 위험을 위험 관리 데이터에 쌓임</a:t>
            </a:r>
            <a:endParaRPr kumimoji="1"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특정 조건</a:t>
            </a:r>
            <a:r>
              <a:rPr kumimoji="1"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범죄 가능성</a:t>
            </a:r>
            <a:r>
              <a:rPr kumimoji="1"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r>
              <a:rPr kumimoji="1" lang="ko-KR" altLang="en-US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에</a:t>
            </a: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부합됐을 경우 관리 대상으로 지정</a:t>
            </a:r>
            <a:endParaRPr kumimoji="1"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9A806F-D1D7-495A-91AE-CEE09FE7F54A}"/>
              </a:ext>
            </a:extLst>
          </p:cNvPr>
          <p:cNvCxnSpPr>
            <a:cxnSpLocks/>
          </p:cNvCxnSpPr>
          <p:nvPr/>
        </p:nvCxnSpPr>
        <p:spPr>
          <a:xfrm>
            <a:off x="2268997" y="6003487"/>
            <a:ext cx="996717" cy="12176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39BDDE5-AD33-83BC-9F89-6B1440EDB806}"/>
              </a:ext>
            </a:extLst>
          </p:cNvPr>
          <p:cNvSpPr txBox="1"/>
          <p:nvPr/>
        </p:nvSpPr>
        <p:spPr>
          <a:xfrm>
            <a:off x="3478005" y="6913637"/>
            <a:ext cx="1019839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1)</a:t>
            </a:r>
            <a:r>
              <a:rPr kumimoji="1" lang="ko-KR" altLang="en-US" sz="25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위협 대화 종류에 따른 대응 방법 제공</a:t>
            </a:r>
            <a:endParaRPr kumimoji="1" lang="en-US" altLang="ko-KR" sz="2500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kumimoji="1"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대화 채팅 입력 시 대화를 기반으로 한 위험 분류</a:t>
            </a:r>
            <a:endParaRPr kumimoji="1"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분류된 위험 클래스에 대한 대응 방법 제공</a:t>
            </a:r>
            <a:r>
              <a:rPr kumimoji="1"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예</a:t>
            </a:r>
            <a:r>
              <a:rPr kumimoji="1"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학교폭력 </a:t>
            </a:r>
            <a:r>
              <a:rPr kumimoji="1"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</a:t>
            </a: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kumimoji="1"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117,</a:t>
            </a: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kumimoji="1"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112</a:t>
            </a:r>
            <a:r>
              <a:rPr kumimoji="1"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신고 메뉴얼 제공</a:t>
            </a:r>
            <a:endParaRPr kumimoji="1"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9FD55F-D016-51A4-F02D-68CA8AA1DDBE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6C22DA-A41D-4596-49E9-234E69B3E98A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7196C2-61D2-E841-DF89-1CC88A522734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BF98FD-9942-7226-6D34-49DB56E4CA10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642703-5C58-710C-6395-432CEEA9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98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23805" y="2884519"/>
            <a:ext cx="7040390" cy="191492"/>
            <a:chOff x="0" y="0"/>
            <a:chExt cx="9387187" cy="255323"/>
          </a:xfrm>
        </p:grpSpPr>
        <p:sp>
          <p:nvSpPr>
            <p:cNvPr id="3" name="AutoShape 3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w="63500" cap="flat">
              <a:solidFill>
                <a:srgbClr val="2A52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55323" cy="255323"/>
              <a:chOff x="0" y="0"/>
              <a:chExt cx="57818" cy="5781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5623805" y="7073074"/>
            <a:ext cx="7040390" cy="191492"/>
            <a:chOff x="0" y="0"/>
            <a:chExt cx="9387187" cy="255323"/>
          </a:xfrm>
        </p:grpSpPr>
        <p:sp>
          <p:nvSpPr>
            <p:cNvPr id="11" name="AutoShape 11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w="63500" cap="flat">
              <a:solidFill>
                <a:srgbClr val="2A52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255323" cy="255323"/>
              <a:chOff x="0" y="0"/>
              <a:chExt cx="57818" cy="5781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7818" cy="57818"/>
              </a:xfrm>
              <a:custGeom>
                <a:avLst/>
                <a:gdLst/>
                <a:ahLst/>
                <a:cxnLst/>
                <a:rect l="l" t="t" r="r" b="b"/>
                <a:pathLst>
                  <a:path w="57818" h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lIns="44312" tIns="44312" rIns="44312" bIns="44312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8074374" y="2036536"/>
            <a:ext cx="2003181" cy="11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CONTACT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9754612" y="2750758"/>
            <a:ext cx="459014" cy="459014"/>
          </a:xfrm>
          <a:custGeom>
            <a:avLst/>
            <a:gdLst/>
            <a:ahLst/>
            <a:cxnLst/>
            <a:rect l="l" t="t" r="r" b="b"/>
            <a:pathLst>
              <a:path w="459014" h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932600" y="3414154"/>
            <a:ext cx="13350055" cy="3030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l">
              <a:lnSpc>
                <a:spcPts val="3959"/>
              </a:lnSpc>
            </a:pPr>
            <a:endParaRPr lang="en-US" sz="2400" b="1" spc="-120">
              <a:solidFill>
                <a:srgbClr val="2A52BF"/>
              </a:solidFill>
              <a:latin typeface="Open Sans Medium"/>
              <a:ea typeface="Open Sans Medium"/>
              <a:cs typeface="Open Sans Medium"/>
            </a:endParaRPr>
          </a:p>
          <a:p>
            <a:pPr marL="518160" lvl="1" indent="-259080">
              <a:lnSpc>
                <a:spcPts val="3959"/>
              </a:lnSpc>
              <a:buFont typeface="Arial"/>
              <a:buChar char="•"/>
            </a:pPr>
            <a:r>
              <a:rPr lang="en-US" sz="2400" b="1" spc="-120">
                <a:solidFill>
                  <a:srgbClr val="2A52B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Social Media : [ Notion ]</a:t>
            </a:r>
            <a:endParaRPr lang="en-US" sz="2400" b="1" spc="-120">
              <a:solidFill>
                <a:srgbClr val="2A52BF"/>
              </a:solidFill>
              <a:latin typeface="Open Sans Medium"/>
              <a:ea typeface="Open Sans Medium"/>
              <a:cs typeface="Open Sans Medium"/>
            </a:endParaRPr>
          </a:p>
          <a:p>
            <a:pPr marL="259080" lvl="1">
              <a:lnSpc>
                <a:spcPts val="3959"/>
              </a:lnSpc>
            </a:pPr>
            <a:r>
              <a:rPr lang="en-US" sz="2400" spc="-120">
                <a:solidFill>
                  <a:srgbClr val="2A52BF"/>
                </a:solidFill>
                <a:ea typeface="+mn-lt"/>
                <a:cs typeface="+mn-lt"/>
                <a:sym typeface="Open Sans Medium"/>
              </a:rPr>
              <a:t> https://www.notion.so/modulabs/2-1125c8e5427d81c8924ffad243020c87</a:t>
            </a:r>
            <a:endParaRPr lang="en-US" sz="2400" b="1" spc="-120">
              <a:solidFill>
                <a:srgbClr val="2A52BF"/>
              </a:solidFill>
              <a:latin typeface="Open Sans Medium"/>
              <a:ea typeface="Open Sans Medium"/>
              <a:cs typeface="Open Sans Medium"/>
            </a:endParaRPr>
          </a:p>
          <a:p>
            <a:pPr marL="518160" lvl="1" indent="-259080">
              <a:lnSpc>
                <a:spcPts val="3959"/>
              </a:lnSpc>
              <a:buFont typeface="Arial"/>
              <a:buChar char="•"/>
            </a:pPr>
            <a:r>
              <a:rPr lang="en-US" sz="2400" b="1" spc="-120">
                <a:solidFill>
                  <a:srgbClr val="2A52B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Website : [ </a:t>
            </a:r>
            <a:r>
              <a:rPr lang="en-US" sz="2400" b="1" spc="-120" err="1">
                <a:solidFill>
                  <a:srgbClr val="2A52B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github</a:t>
            </a:r>
            <a:r>
              <a:rPr lang="en-US" sz="2400" b="1" spc="-120">
                <a:solidFill>
                  <a:srgbClr val="2A52B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Lark ]</a:t>
            </a:r>
            <a:endParaRPr lang="en-US" sz="2400" spc="-120">
              <a:solidFill>
                <a:srgbClr val="2A52BF"/>
              </a:solidFill>
              <a:ea typeface="Open Sans Medium"/>
              <a:cs typeface="+mn-lt"/>
              <a:sym typeface="Open Sans Medium"/>
            </a:endParaRPr>
          </a:p>
          <a:p>
            <a:pPr marL="259080" lvl="1">
              <a:lnSpc>
                <a:spcPts val="3959"/>
              </a:lnSpc>
            </a:pPr>
            <a:r>
              <a:rPr lang="en-US" sz="2400" spc="-120">
                <a:solidFill>
                  <a:srgbClr val="2A52BF"/>
                </a:solidFill>
                <a:ea typeface="+mn-lt"/>
                <a:cs typeface="+mn-lt"/>
                <a:sym typeface="Open Sans Medium"/>
              </a:rPr>
              <a:t> </a:t>
            </a:r>
            <a:r>
              <a:rPr lang="en-US" sz="2400" spc="-120">
                <a:solidFill>
                  <a:srgbClr val="2A52BF"/>
                </a:solidFill>
                <a:ea typeface="+mn-lt"/>
                <a:cs typeface="+mn-lt"/>
                <a:sym typeface="Open Sans Medium"/>
                <a:hlinkClick r:id="rId4"/>
              </a:rPr>
              <a:t>https://github.com/xvihaan/aiffel_dlthon_c2</a:t>
            </a:r>
            <a:endParaRPr lang="en-US" sz="2400" spc="-120">
              <a:solidFill>
                <a:srgbClr val="2A52BF"/>
              </a:solidFill>
              <a:ea typeface="Open Sans Medium"/>
              <a:cs typeface="+mn-lt"/>
            </a:endParaRPr>
          </a:p>
          <a:p>
            <a:pPr marL="259080" lvl="1">
              <a:lnSpc>
                <a:spcPts val="3959"/>
              </a:lnSpc>
            </a:pPr>
            <a:r>
              <a:rPr lang="en-US" sz="2400" spc="-120">
                <a:solidFill>
                  <a:srgbClr val="2A52BF"/>
                </a:solidFill>
                <a:latin typeface="Calibri"/>
                <a:ea typeface="Open Sans Medium"/>
                <a:cs typeface="Calibri"/>
              </a:rPr>
              <a:t> </a:t>
            </a:r>
            <a:r>
              <a:rPr lang="en-US" sz="2400" spc="-120">
                <a:solidFill>
                  <a:srgbClr val="2A52BF"/>
                </a:solidFill>
                <a:ea typeface="+mn-lt"/>
                <a:cs typeface="+mn-lt"/>
              </a:rPr>
              <a:t>https://ksg2zirmtxp6.sg.larksuite.com/drive/home/</a:t>
            </a:r>
            <a:endParaRPr lang="en-US" sz="2400" spc="-120">
              <a:solidFill>
                <a:srgbClr val="2A52BF"/>
              </a:solidFill>
              <a:latin typeface="Calibri"/>
              <a:ea typeface="Open Sans Medium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496746" y="7721699"/>
            <a:ext cx="5170940" cy="24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1800" b="1" spc="-53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REALLYGREATSITE.COM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E59C627-EAB0-E093-870D-2D7EA6CF0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800" y="1510560"/>
            <a:ext cx="1445618" cy="14773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AF8083-C3B8-7D9E-CC66-3385EE324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3189" y="5328967"/>
            <a:ext cx="1816321" cy="18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0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5B80EBA3-0A2E-F04D-7C7F-09D20E48A678}"/>
              </a:ext>
            </a:extLst>
          </p:cNvPr>
          <p:cNvSpPr/>
          <p:nvPr/>
        </p:nvSpPr>
        <p:spPr>
          <a:xfrm>
            <a:off x="457200" y="1684880"/>
            <a:ext cx="17373600" cy="7268619"/>
          </a:xfrm>
          <a:custGeom>
            <a:avLst/>
            <a:gdLst/>
            <a:ahLst/>
            <a:cxnLst/>
            <a:rect l="l" t="t" r="r" b="b"/>
            <a:pathLst>
              <a:path w="2172245" h="977654">
                <a:moveTo>
                  <a:pt x="0" y="0"/>
                </a:moveTo>
                <a:lnTo>
                  <a:pt x="2172245" y="0"/>
                </a:lnTo>
                <a:lnTo>
                  <a:pt x="2172245" y="977654"/>
                </a:lnTo>
                <a:lnTo>
                  <a:pt x="0" y="977654"/>
                </a:lnTo>
                <a:close/>
              </a:path>
            </a:pathLst>
          </a:custGeom>
          <a:solidFill>
            <a:srgbClr val="FFFFFF"/>
          </a:solidFill>
          <a:ln w="28575" cap="sq">
            <a:solidFill>
              <a:srgbClr val="2A52BF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9D6806-FDC9-C3DD-944D-B48F6BC11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66798"/>
            <a:ext cx="8229600" cy="646331"/>
          </a:xfrm>
        </p:spPr>
        <p:txBody>
          <a:bodyPr/>
          <a:lstStyle/>
          <a:p>
            <a:r>
              <a:rPr lang="ko-KR" altLang="en-US" sz="4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0B7845-2519-8C81-EBE1-A10527DEFA0A}"/>
              </a:ext>
            </a:extLst>
          </p:cNvPr>
          <p:cNvSpPr/>
          <p:nvPr/>
        </p:nvSpPr>
        <p:spPr>
          <a:xfrm>
            <a:off x="5486400" y="2005013"/>
            <a:ext cx="11160000" cy="1440000"/>
          </a:xfrm>
          <a:prstGeom prst="rect">
            <a:avLst/>
          </a:prstGeom>
          <a:noFill/>
          <a:ln w="12700">
            <a:solidFill>
              <a:srgbClr val="2A52B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0179F5C-9C29-2E3C-03C3-DD6A8A5E79C8}"/>
              </a:ext>
            </a:extLst>
          </p:cNvPr>
          <p:cNvSpPr txBox="1">
            <a:spLocks/>
          </p:cNvSpPr>
          <p:nvPr/>
        </p:nvSpPr>
        <p:spPr>
          <a:xfrm>
            <a:off x="5791200" y="2267663"/>
            <a:ext cx="8640000" cy="6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1. </a:t>
            </a:r>
            <a:r>
              <a:rPr lang="ko-KR" altLang="en-US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워크플로우 개요</a:t>
            </a:r>
            <a:endParaRPr lang="en-US" altLang="ko-KR" sz="3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06FA84-DCAB-85B5-DE49-5F189A5CD875}"/>
              </a:ext>
            </a:extLst>
          </p:cNvPr>
          <p:cNvSpPr/>
          <p:nvPr/>
        </p:nvSpPr>
        <p:spPr>
          <a:xfrm>
            <a:off x="5486400" y="6781800"/>
            <a:ext cx="11160000" cy="1440000"/>
          </a:xfrm>
          <a:prstGeom prst="rect">
            <a:avLst/>
          </a:prstGeom>
          <a:noFill/>
          <a:ln w="12700">
            <a:solidFill>
              <a:srgbClr val="2A52B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9094141-8A98-79B6-F35E-C88137FE630E}"/>
              </a:ext>
            </a:extLst>
          </p:cNvPr>
          <p:cNvSpPr txBox="1">
            <a:spLocks/>
          </p:cNvSpPr>
          <p:nvPr/>
        </p:nvSpPr>
        <p:spPr>
          <a:xfrm>
            <a:off x="5791200" y="7044450"/>
            <a:ext cx="10287000" cy="6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4. </a:t>
            </a:r>
            <a:r>
              <a:rPr lang="ko-KR" altLang="en-US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응용 </a:t>
            </a:r>
            <a:r>
              <a:rPr lang="en-US" altLang="ko-KR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 </a:t>
            </a:r>
            <a:r>
              <a:rPr lang="ko-KR" altLang="en-US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상품화 </a:t>
            </a:r>
            <a:r>
              <a:rPr lang="en-US" altLang="ko-KR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&amp; </a:t>
            </a:r>
            <a:r>
              <a:rPr lang="ko-KR" altLang="en-US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타겟 마켓 선정</a:t>
            </a:r>
            <a:r>
              <a:rPr lang="en-US" altLang="ko-KR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MVP </a:t>
            </a:r>
            <a:r>
              <a:rPr lang="ko-KR" altLang="en-US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구상</a:t>
            </a:r>
            <a:endParaRPr lang="en-US" altLang="ko-KR" sz="3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7E37-5A81-6989-E0BD-B9C5A7BC31A5}"/>
              </a:ext>
            </a:extLst>
          </p:cNvPr>
          <p:cNvSpPr/>
          <p:nvPr/>
        </p:nvSpPr>
        <p:spPr>
          <a:xfrm>
            <a:off x="5486400" y="3597275"/>
            <a:ext cx="11160000" cy="1440000"/>
          </a:xfrm>
          <a:prstGeom prst="rect">
            <a:avLst/>
          </a:prstGeom>
          <a:noFill/>
          <a:ln w="12700">
            <a:solidFill>
              <a:srgbClr val="2A52B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EB6EE363-0D8A-6B49-7066-512928D56B75}"/>
              </a:ext>
            </a:extLst>
          </p:cNvPr>
          <p:cNvSpPr txBox="1">
            <a:spLocks/>
          </p:cNvSpPr>
          <p:nvPr/>
        </p:nvSpPr>
        <p:spPr>
          <a:xfrm>
            <a:off x="5791200" y="3859925"/>
            <a:ext cx="8640000" cy="6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2. </a:t>
            </a:r>
            <a:r>
              <a:rPr lang="ko-KR" altLang="en-US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실험단계 </a:t>
            </a:r>
            <a:r>
              <a:rPr lang="en-US" altLang="ko-KR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: </a:t>
            </a:r>
            <a:r>
              <a:rPr lang="ko-KR" altLang="en-US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선별 과정</a:t>
            </a:r>
          </a:p>
          <a:p>
            <a:endParaRPr lang="en-US" altLang="ko-KR" sz="3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32E42A-1374-A920-D520-147E64EC5D7A}"/>
              </a:ext>
            </a:extLst>
          </p:cNvPr>
          <p:cNvSpPr/>
          <p:nvPr/>
        </p:nvSpPr>
        <p:spPr>
          <a:xfrm>
            <a:off x="5486400" y="5189537"/>
            <a:ext cx="11160000" cy="1440000"/>
          </a:xfrm>
          <a:prstGeom prst="rect">
            <a:avLst/>
          </a:prstGeom>
          <a:noFill/>
          <a:ln w="12700">
            <a:solidFill>
              <a:srgbClr val="2A52B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8130BDFD-1EFA-A7E6-B5AC-BA9359C5B14F}"/>
              </a:ext>
            </a:extLst>
          </p:cNvPr>
          <p:cNvSpPr txBox="1">
            <a:spLocks/>
          </p:cNvSpPr>
          <p:nvPr/>
        </p:nvSpPr>
        <p:spPr>
          <a:xfrm>
            <a:off x="5791200" y="5452187"/>
            <a:ext cx="8640000" cy="6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3. </a:t>
            </a:r>
            <a:r>
              <a:rPr lang="ko-KR" altLang="en-US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실험단계 </a:t>
            </a:r>
            <a:r>
              <a:rPr lang="en-US" altLang="ko-KR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 : </a:t>
            </a:r>
            <a:r>
              <a:rPr lang="ko-KR" altLang="en-US" sz="3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개선 과정</a:t>
            </a:r>
            <a:endParaRPr lang="en-US" altLang="ko-KR" sz="3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29" name="Group 12">
            <a:extLst>
              <a:ext uri="{FF2B5EF4-FFF2-40B4-BE49-F238E27FC236}">
                <a16:creationId xmlns:a16="http://schemas.microsoft.com/office/drawing/2014/main" id="{E02A273E-6CEB-D5E3-C3B6-4E68DEEF7BF8}"/>
              </a:ext>
            </a:extLst>
          </p:cNvPr>
          <p:cNvGrpSpPr/>
          <p:nvPr/>
        </p:nvGrpSpPr>
        <p:grpSpPr>
          <a:xfrm>
            <a:off x="17715718" y="1449682"/>
            <a:ext cx="191492" cy="349225"/>
            <a:chOff x="0" y="-47625"/>
            <a:chExt cx="57818" cy="105443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3F4B5D34-C6F5-4C88-6B3B-4134524BA2CB}"/>
                </a:ext>
              </a:extLst>
            </p:cNvPr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D6806AB5-1F58-2F4A-1341-5F194AC59CED}"/>
                </a:ext>
              </a:extLst>
            </p:cNvPr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</p:grpSp>
      <p:grpSp>
        <p:nvGrpSpPr>
          <p:cNvPr id="32" name="Group 15">
            <a:extLst>
              <a:ext uri="{FF2B5EF4-FFF2-40B4-BE49-F238E27FC236}">
                <a16:creationId xmlns:a16="http://schemas.microsoft.com/office/drawing/2014/main" id="{7CEA4448-7AFF-3117-2FD6-F364279ADB50}"/>
              </a:ext>
            </a:extLst>
          </p:cNvPr>
          <p:cNvGrpSpPr/>
          <p:nvPr/>
        </p:nvGrpSpPr>
        <p:grpSpPr>
          <a:xfrm>
            <a:off x="17715718" y="8699525"/>
            <a:ext cx="191492" cy="349225"/>
            <a:chOff x="0" y="-47625"/>
            <a:chExt cx="57818" cy="105443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C980C8DE-AA60-0676-9E1F-D53F9B15BC03}"/>
                </a:ext>
              </a:extLst>
            </p:cNvPr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D71EB828-63AA-17A4-8EB4-76706A6B11AB}"/>
                </a:ext>
              </a:extLst>
            </p:cNvPr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</p:grpSp>
      <p:sp>
        <p:nvSpPr>
          <p:cNvPr id="35" name="Freeform 5">
            <a:extLst>
              <a:ext uri="{FF2B5EF4-FFF2-40B4-BE49-F238E27FC236}">
                <a16:creationId xmlns:a16="http://schemas.microsoft.com/office/drawing/2014/main" id="{F66E494D-4471-1F86-22CB-19B19D8F7DBC}"/>
              </a:ext>
            </a:extLst>
          </p:cNvPr>
          <p:cNvSpPr/>
          <p:nvPr/>
        </p:nvSpPr>
        <p:spPr>
          <a:xfrm flipH="1">
            <a:off x="17161244" y="8779981"/>
            <a:ext cx="459014" cy="459014"/>
          </a:xfrm>
          <a:custGeom>
            <a:avLst/>
            <a:gdLst/>
            <a:ahLst/>
            <a:cxnLst/>
            <a:rect l="l" t="t" r="r" b="b"/>
            <a:pathLst>
              <a:path w="459014" h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0D0A3-15E7-91AB-060B-CFE63CA1EE77}"/>
              </a:ext>
            </a:extLst>
          </p:cNvPr>
          <p:cNvSpPr txBox="1"/>
          <p:nvPr/>
        </p:nvSpPr>
        <p:spPr>
          <a:xfrm>
            <a:off x="6467182" y="3004285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컨셉 소개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워크플로우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A33197-9082-DB48-3BC7-A8A76A342BB8}"/>
              </a:ext>
            </a:extLst>
          </p:cNvPr>
          <p:cNvSpPr txBox="1"/>
          <p:nvPr/>
        </p:nvSpPr>
        <p:spPr>
          <a:xfrm>
            <a:off x="6467182" y="4585390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리스트 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특성과 장단점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통제조건과 평가항목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선별된 모델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D4CAF4-D712-3335-5957-DCBACC109D10}"/>
              </a:ext>
            </a:extLst>
          </p:cNvPr>
          <p:cNvSpPr txBox="1"/>
          <p:nvPr/>
        </p:nvSpPr>
        <p:spPr>
          <a:xfrm>
            <a:off x="6444873" y="6177652"/>
            <a:ext cx="675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성능개선용 훈련 데이터 특성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개선 과정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Further Implementation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0AEBDD-AB32-FBB4-EB03-6E77B8CE03ED}"/>
              </a:ext>
            </a:extLst>
          </p:cNvPr>
          <p:cNvSpPr txBox="1"/>
          <p:nvPr/>
        </p:nvSpPr>
        <p:spPr>
          <a:xfrm>
            <a:off x="6444873" y="7770434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상품화 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&amp;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타겟 시장 및 고객 선정</a:t>
            </a:r>
            <a:r>
              <a:rPr lang="en-US" altLang="ko-KR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MVP </a:t>
            </a:r>
            <a:r>
              <a:rPr lang="ko-KR" altLang="en-US" b="1">
                <a:solidFill>
                  <a:srgbClr val="80808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제작 시도 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442D7CBE-BD55-CAB0-719C-0639AC088FEC}"/>
              </a:ext>
            </a:extLst>
          </p:cNvPr>
          <p:cNvGrpSpPr/>
          <p:nvPr/>
        </p:nvGrpSpPr>
        <p:grpSpPr>
          <a:xfrm>
            <a:off x="380790" y="1449682"/>
            <a:ext cx="191492" cy="349225"/>
            <a:chOff x="0" y="-47625"/>
            <a:chExt cx="57818" cy="105443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AEE90832-31B0-9320-9D5F-335FDF7EA528}"/>
                </a:ext>
              </a:extLst>
            </p:cNvPr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7853A49-4F53-A10F-01A3-3302C6826AB2}"/>
                </a:ext>
              </a:extLst>
            </p:cNvPr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248BE76E-24D5-9A77-D967-B6F2E831E8ED}"/>
              </a:ext>
            </a:extLst>
          </p:cNvPr>
          <p:cNvGrpSpPr/>
          <p:nvPr/>
        </p:nvGrpSpPr>
        <p:grpSpPr>
          <a:xfrm>
            <a:off x="380790" y="8699525"/>
            <a:ext cx="191492" cy="349225"/>
            <a:chOff x="0" y="-47625"/>
            <a:chExt cx="57818" cy="105443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04D420F-CF09-424C-1829-DF6AB908853F}"/>
                </a:ext>
              </a:extLst>
            </p:cNvPr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F5C97640-31E4-EB9F-3BDE-F64183CC94E1}"/>
                </a:ext>
              </a:extLst>
            </p:cNvPr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</p:grpSp>
      <p:pic>
        <p:nvPicPr>
          <p:cNvPr id="1026" name="Picture 2" descr="NLP 3D Icon - Free Download Science &amp; Technology 3D Icons | IconScout">
            <a:extLst>
              <a:ext uri="{FF2B5EF4-FFF2-40B4-BE49-F238E27FC236}">
                <a16:creationId xmlns:a16="http://schemas.microsoft.com/office/drawing/2014/main" id="{B58A2E51-97DC-A4D4-84E1-6CE1685E4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02" y="3188951"/>
            <a:ext cx="4449762" cy="44497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4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58978" y="4939500"/>
            <a:ext cx="5770045" cy="155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2"/>
              </a:lnSpc>
            </a:pPr>
            <a:r>
              <a:rPr lang="en-US" sz="14400" spc="648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765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40ABA-608A-986B-F247-938B4C6C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/>
          <a:p>
            <a:r>
              <a:rPr lang="ko-KR" altLang="en-US">
                <a:latin typeface="Nanum Square" panose="020B0600000101010101" charset="-127"/>
                <a:ea typeface="Nanum Square" panose="020B0600000101010101" charset="-127"/>
              </a:rPr>
              <a:t>프로젝트 평가 항목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52AE-0B24-1A27-A06E-EB9B246A1FA7}"/>
              </a:ext>
            </a:extLst>
          </p:cNvPr>
          <p:cNvSpPr txBox="1"/>
          <p:nvPr/>
        </p:nvSpPr>
        <p:spPr>
          <a:xfrm>
            <a:off x="1752600" y="1409700"/>
            <a:ext cx="14859000" cy="8710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>
              <a:buFont typeface="+mj-lt"/>
              <a:buAutoNum type="arabicPeriod"/>
            </a:pPr>
            <a:r>
              <a:rPr lang="ko-KR" altLang="en-US" sz="2800">
                <a:latin typeface="Nanum Square"/>
                <a:ea typeface="Nanum Square"/>
              </a:rPr>
              <a:t>데이터 </a:t>
            </a:r>
            <a:r>
              <a:rPr lang="en-US" altLang="ko-KR" sz="2800">
                <a:latin typeface="Nanum Square"/>
                <a:ea typeface="Nanum Square"/>
              </a:rPr>
              <a:t>EDA</a:t>
            </a:r>
            <a:r>
              <a:rPr lang="ko-KR" altLang="en-US" sz="2800">
                <a:latin typeface="Nanum Square"/>
                <a:ea typeface="Nanum Square"/>
              </a:rPr>
              <a:t>와 데이터 전처리가 적절하게 이뤄졌는가</a:t>
            </a:r>
            <a:r>
              <a:rPr lang="en-US" altLang="ko-KR" sz="2800">
                <a:latin typeface="Nanum Square"/>
                <a:ea typeface="Nanum Square"/>
              </a:rPr>
              <a:t>?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800">
                <a:latin typeface="Nanum Square"/>
                <a:ea typeface="Nanum Square"/>
              </a:rPr>
              <a:t>=&gt; </a:t>
            </a:r>
            <a:r>
              <a:rPr lang="ko-KR" altLang="en-US" sz="2800" err="1">
                <a:latin typeface="Nanum Square"/>
                <a:ea typeface="Nanum Square"/>
              </a:rPr>
              <a:t>전처리</a:t>
            </a:r>
            <a:r>
              <a:rPr lang="en-US" altLang="ko-KR" sz="2800">
                <a:latin typeface="Nanum Square"/>
                <a:ea typeface="Nanum Square"/>
              </a:rPr>
              <a:t>*(),  </a:t>
            </a:r>
            <a:r>
              <a:rPr lang="en-US" altLang="ko-KR" sz="2800" err="1">
                <a:latin typeface="Nanum Square"/>
                <a:ea typeface="Nanum Square"/>
              </a:rPr>
              <a:t>wandb</a:t>
            </a:r>
            <a:r>
              <a:rPr lang="en-US" altLang="ko-KR" sz="2800">
                <a:latin typeface="Nanum Square"/>
                <a:ea typeface="Nanum Square"/>
              </a:rPr>
              <a:t>, </a:t>
            </a:r>
            <a:r>
              <a:rPr lang="en-US" altLang="ko-KR" sz="2800" err="1">
                <a:latin typeface="Nanum Square"/>
                <a:ea typeface="Nanum Square"/>
              </a:rPr>
              <a:t>tsne</a:t>
            </a:r>
            <a:r>
              <a:rPr lang="en-US" altLang="ko-KR" sz="2800">
                <a:latin typeface="Nanum Square"/>
                <a:ea typeface="Nanum Square"/>
              </a:rPr>
              <a:t>??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endParaRPr lang="en-US" altLang="ko-KR" sz="2800">
              <a:latin typeface="Nanum Square" panose="020B0600000101010101" charset="-127"/>
              <a:ea typeface="Nanum Square" panose="020B0600000101010101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2800">
                <a:latin typeface="Nanum Square"/>
                <a:ea typeface="Nanum Square"/>
              </a:rPr>
              <a:t>Task</a:t>
            </a:r>
            <a:r>
              <a:rPr lang="ko-KR" altLang="en-US" sz="2800">
                <a:latin typeface="Nanum Square"/>
                <a:ea typeface="Nanum Square"/>
              </a:rPr>
              <a:t>에 알맞게 적절한 모델을 찾아보고 선정했는가</a:t>
            </a:r>
            <a:r>
              <a:rPr lang="en-US" altLang="ko-KR" sz="2800">
                <a:latin typeface="Nanum Square"/>
                <a:ea typeface="Nanum Square"/>
              </a:rPr>
              <a:t>?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800">
                <a:latin typeface="Nanum Square"/>
                <a:ea typeface="Nanum Square"/>
              </a:rPr>
              <a:t>=&gt; </a:t>
            </a:r>
            <a:r>
              <a:rPr lang="ko-KR" altLang="en-US" sz="2800">
                <a:latin typeface="Nanum Square"/>
                <a:ea typeface="Nanum Square"/>
              </a:rPr>
              <a:t>분류모델 </a:t>
            </a:r>
            <a:r>
              <a:rPr lang="en-US" altLang="ko-KR" sz="2800">
                <a:latin typeface="Nanum Square"/>
                <a:ea typeface="Nanum Square"/>
              </a:rPr>
              <a:t>KLUE-BERT </a:t>
            </a:r>
            <a:r>
              <a:rPr lang="ko-KR" altLang="en-US" sz="2800">
                <a:latin typeface="Nanum Square"/>
                <a:ea typeface="Nanum Square"/>
              </a:rPr>
              <a:t>사용</a:t>
            </a:r>
            <a:r>
              <a:rPr lang="en-US" altLang="ko-KR" sz="2800">
                <a:latin typeface="Nanum Square"/>
                <a:ea typeface="Nanum Square"/>
              </a:rPr>
              <a:t>!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endParaRPr lang="ko-KR" altLang="en-US" sz="2800">
              <a:latin typeface="Nanum Square" panose="020B0600000101010101" charset="-127"/>
              <a:ea typeface="Nanum Square" panose="020B0600000101010101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800">
                <a:latin typeface="Nanum Square"/>
                <a:ea typeface="Nanum Square"/>
              </a:rPr>
              <a:t>성능향상을 위해 논리적으로 접근했는가</a:t>
            </a:r>
            <a:r>
              <a:rPr lang="en-US" altLang="ko-KR" sz="2800">
                <a:latin typeface="Nanum Square"/>
                <a:ea typeface="Nanum Square"/>
              </a:rPr>
              <a:t>?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800">
                <a:latin typeface="Nanum Square"/>
                <a:ea typeface="Nanum Square"/>
              </a:rPr>
              <a:t>=&gt; Hyper</a:t>
            </a:r>
            <a:r>
              <a:rPr lang="ko-KR" altLang="en-US" sz="2800">
                <a:latin typeface="Nanum Square"/>
                <a:ea typeface="Nanum Square"/>
              </a:rPr>
              <a:t>바꾸면</a:t>
            </a:r>
            <a:r>
              <a:rPr lang="en-US" altLang="ko-KR" sz="2800">
                <a:latin typeface="Nanum Square"/>
                <a:ea typeface="Nanum Square"/>
              </a:rPr>
              <a:t>, </a:t>
            </a:r>
            <a:r>
              <a:rPr lang="ko-KR" altLang="en-US" sz="2800">
                <a:latin typeface="Nanum Square"/>
                <a:ea typeface="Nanum Square"/>
              </a:rPr>
              <a:t>왜 건드리고</a:t>
            </a:r>
            <a:r>
              <a:rPr lang="en-US" altLang="ko-KR" sz="2800">
                <a:latin typeface="Nanum Square"/>
                <a:ea typeface="Nanum Square"/>
              </a:rPr>
              <a:t>, </a:t>
            </a:r>
            <a:r>
              <a:rPr lang="ko-KR" altLang="en-US" sz="2800">
                <a:latin typeface="Nanum Square"/>
                <a:ea typeface="Nanum Square"/>
              </a:rPr>
              <a:t>어떻게 고쳤는지</a:t>
            </a:r>
            <a:r>
              <a:rPr lang="en-US" altLang="ko-KR" sz="2800">
                <a:latin typeface="Nanum Square"/>
                <a:ea typeface="Nanum Square"/>
              </a:rPr>
              <a:t>, </a:t>
            </a:r>
            <a:r>
              <a:rPr lang="ko-KR" altLang="en-US" sz="2800">
                <a:latin typeface="Nanum Square"/>
                <a:ea typeface="Nanum Square"/>
              </a:rPr>
              <a:t>결과보고 앞으로 어떻게 할까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endParaRPr lang="ko-KR" altLang="en-US" sz="2800">
              <a:latin typeface="Nanum Square" panose="020B0600000101010101" charset="-127"/>
              <a:ea typeface="Nanum Square" panose="020B0600000101010101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800">
                <a:latin typeface="Nanum Square"/>
                <a:ea typeface="Nanum Square"/>
              </a:rPr>
              <a:t>결과 도출을 위해 여러가지 시도를 진행했는가</a:t>
            </a:r>
            <a:r>
              <a:rPr lang="en-US" altLang="ko-KR" sz="2800">
                <a:latin typeface="Nanum Square"/>
                <a:ea typeface="Nanum Square"/>
              </a:rPr>
              <a:t>?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800">
                <a:latin typeface="Nanum Square"/>
                <a:ea typeface="Nanum Square"/>
              </a:rPr>
              <a:t>=&gt; </a:t>
            </a:r>
            <a:r>
              <a:rPr lang="ko-KR" altLang="en-US" sz="2800">
                <a:latin typeface="Nanum Square"/>
                <a:ea typeface="Nanum Square"/>
              </a:rPr>
              <a:t>실험단계에서 말하기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endParaRPr lang="ko-KR" altLang="en-US" sz="2800">
              <a:latin typeface="Nanum Square" panose="020B0600000101010101" charset="-127"/>
              <a:ea typeface="Nanum Square" panose="020B0600000101010101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800">
                <a:latin typeface="Nanum Square"/>
                <a:ea typeface="Nanum Square"/>
              </a:rPr>
              <a:t>도출된 결론에 충분한 설득력이 있는가</a:t>
            </a:r>
            <a:r>
              <a:rPr lang="en-US" altLang="ko-KR" sz="2800">
                <a:latin typeface="Nanum Square"/>
                <a:ea typeface="Nanum Square"/>
              </a:rPr>
              <a:t>?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800">
                <a:latin typeface="Nanum Square"/>
                <a:ea typeface="Nanum Square"/>
              </a:rPr>
              <a:t>=&gt; 3,4,5</a:t>
            </a:r>
            <a:r>
              <a:rPr lang="ko-KR" altLang="en-US" sz="2800">
                <a:latin typeface="Nanum Square"/>
                <a:ea typeface="Nanum Square"/>
              </a:rPr>
              <a:t> </a:t>
            </a:r>
            <a:r>
              <a:rPr lang="ko-KR" altLang="en-US" sz="2800" err="1">
                <a:latin typeface="Nanum Square"/>
                <a:ea typeface="Nanum Square"/>
              </a:rPr>
              <a:t>하다보면</a:t>
            </a:r>
            <a:r>
              <a:rPr lang="ko-KR" altLang="en-US" sz="2800">
                <a:latin typeface="Nanum Square"/>
                <a:ea typeface="Nanum Square"/>
              </a:rPr>
              <a:t> </a:t>
            </a:r>
            <a:r>
              <a:rPr lang="en-US" altLang="ko-KR" sz="2800">
                <a:latin typeface="Nanum Square"/>
                <a:ea typeface="Nanum Square"/>
              </a:rPr>
              <a:t>OK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sz="2800">
                <a:latin typeface="Nanum Square"/>
                <a:ea typeface="Nanum Square"/>
              </a:rPr>
              <a:t>데이터 때문인지</a:t>
            </a:r>
            <a:r>
              <a:rPr lang="en-US" altLang="ko-KR" sz="2800">
                <a:latin typeface="Nanum Square"/>
                <a:ea typeface="Nanum Square"/>
              </a:rPr>
              <a:t>, </a:t>
            </a:r>
            <a:r>
              <a:rPr lang="ko-KR" altLang="en-US" sz="2800">
                <a:latin typeface="Nanum Square"/>
                <a:ea typeface="Nanum Square"/>
              </a:rPr>
              <a:t>모델 선택</a:t>
            </a:r>
            <a:r>
              <a:rPr lang="en-US" altLang="ko-KR" sz="2800">
                <a:latin typeface="Nanum Square"/>
                <a:ea typeface="Nanum Square"/>
              </a:rPr>
              <a:t>, </a:t>
            </a:r>
            <a:r>
              <a:rPr lang="ko-KR" altLang="en-US" sz="2800">
                <a:latin typeface="Nanum Square"/>
                <a:ea typeface="Nanum Square"/>
              </a:rPr>
              <a:t>모델 잘못 짜서인지 </a:t>
            </a:r>
            <a:r>
              <a:rPr lang="en-US" altLang="ko-KR" sz="2800">
                <a:latin typeface="Nanum Square"/>
                <a:ea typeface="Nanum Square"/>
              </a:rPr>
              <a:t>(KLUE</a:t>
            </a:r>
            <a:r>
              <a:rPr lang="ko-KR" altLang="en-US" sz="2800">
                <a:latin typeface="Nanum Square"/>
                <a:ea typeface="Nanum Square"/>
              </a:rPr>
              <a:t>로 확인</a:t>
            </a:r>
            <a:r>
              <a:rPr lang="en-US" altLang="ko-KR" sz="2800">
                <a:latin typeface="Nanum Square"/>
                <a:ea typeface="Nanum Square"/>
              </a:rPr>
              <a:t>)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endParaRPr lang="ko-KR" altLang="en-US" sz="2800">
              <a:latin typeface="Nanum Square" panose="020B0600000101010101" charset="-127"/>
              <a:ea typeface="Nanum Square" panose="020B0600000101010101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800">
                <a:latin typeface="Nanum Square"/>
                <a:ea typeface="Nanum Square"/>
              </a:rPr>
              <a:t>적절한 </a:t>
            </a:r>
            <a:r>
              <a:rPr lang="en-US" altLang="ko-KR" sz="2800">
                <a:latin typeface="Nanum Square"/>
                <a:ea typeface="Nanum Square"/>
              </a:rPr>
              <a:t>metric</a:t>
            </a:r>
            <a:r>
              <a:rPr lang="ko-KR" altLang="en-US" sz="2800">
                <a:latin typeface="Nanum Square"/>
                <a:ea typeface="Nanum Square"/>
              </a:rPr>
              <a:t>을 설정하고 그 사용 근거 및 결과를 분석하였는가</a:t>
            </a:r>
            <a:r>
              <a:rPr lang="en-US" altLang="ko-KR" sz="2800">
                <a:latin typeface="Nanum Square"/>
                <a:ea typeface="Nanum Square"/>
              </a:rPr>
              <a:t>?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800">
                <a:latin typeface="Nanum Square"/>
                <a:ea typeface="Nanum Square"/>
              </a:rPr>
              <a:t>=&gt; metric (</a:t>
            </a:r>
            <a:r>
              <a:rPr lang="ko-KR" altLang="en-US" sz="2800" strike="sngStrike">
                <a:latin typeface="Nanum Square"/>
                <a:ea typeface="Nanum Square"/>
              </a:rPr>
              <a:t>이진 </a:t>
            </a:r>
            <a:r>
              <a:rPr lang="en-US" altLang="ko-KR" sz="2800" strike="sngStrike">
                <a:latin typeface="Nanum Square"/>
                <a:ea typeface="Nanum Square"/>
              </a:rPr>
              <a:t>: </a:t>
            </a:r>
            <a:r>
              <a:rPr lang="en-US" altLang="ko-KR" sz="2800" strike="sngStrike" err="1">
                <a:latin typeface="Nanum Square"/>
                <a:ea typeface="Nanum Square"/>
              </a:rPr>
              <a:t>auc,roc</a:t>
            </a:r>
            <a:r>
              <a:rPr lang="en-US" altLang="ko-KR" sz="2800">
                <a:latin typeface="Nanum Square"/>
                <a:ea typeface="Nanum Square"/>
              </a:rPr>
              <a:t>,</a:t>
            </a:r>
            <a:r>
              <a:rPr lang="ko-KR" altLang="en-US" sz="2800">
                <a:highlight>
                  <a:srgbClr val="FFFF00"/>
                </a:highlight>
                <a:latin typeface="Nanum Square"/>
                <a:ea typeface="Nanum Square"/>
              </a:rPr>
              <a:t>혼동행렬</a:t>
            </a:r>
            <a:r>
              <a:rPr lang="en-US" altLang="ko-KR" sz="2800">
                <a:latin typeface="Nanum Square"/>
                <a:ea typeface="Nanum Square"/>
              </a:rPr>
              <a:t>+A)</a:t>
            </a:r>
            <a:br>
              <a:rPr lang="en-US" altLang="ko-KR" sz="2800">
                <a:latin typeface="Nanum Square" panose="020B0600000101010101" charset="-127"/>
                <a:ea typeface="Nanum Square" panose="020B0600000101010101" charset="-127"/>
              </a:rPr>
            </a:br>
            <a:endParaRPr lang="ko-KR" altLang="en-US" sz="2800">
              <a:latin typeface="Nanum Square" panose="020B0600000101010101" charset="-127"/>
              <a:ea typeface="Nanum Square" panose="020B0600000101010101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800">
                <a:latin typeface="Nanum Square"/>
                <a:ea typeface="Nanum Square"/>
              </a:rPr>
              <a:t>발표가 매끄럽게 진행되었고 발표시간을 준수하였는지</a:t>
            </a:r>
            <a:r>
              <a:rPr lang="en-US" altLang="ko-KR" sz="2800">
                <a:latin typeface="Nanum Square"/>
                <a:ea typeface="Nanum Square"/>
              </a:rPr>
              <a:t>? =&gt; </a:t>
            </a:r>
            <a:r>
              <a:rPr lang="ko-KR" altLang="en-US" sz="2800">
                <a:latin typeface="Nanum Square"/>
                <a:ea typeface="Nanum Square"/>
              </a:rPr>
              <a:t>다 만들고 걍 </a:t>
            </a:r>
            <a:r>
              <a:rPr lang="ko-KR" altLang="en-US" sz="2800" err="1">
                <a:latin typeface="Nanum Square"/>
                <a:ea typeface="Nanum Square"/>
              </a:rPr>
              <a:t>무준비</a:t>
            </a:r>
            <a:r>
              <a:rPr lang="ko-KR" altLang="en-US" sz="2800">
                <a:latin typeface="Nanum Square"/>
                <a:ea typeface="Nanum Square"/>
              </a:rPr>
              <a:t> 발표해보기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F5695C-3776-A031-C7A1-5FFB7727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5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0790" y="1703161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43433" y="759432"/>
            <a:ext cx="3501843" cy="11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CAREER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433" y="4301288"/>
            <a:ext cx="6218443" cy="198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콘텐츠 크리에이터 | 2029년 1월 - 현재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구독자 수: 50,000명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최신 패션 트렌드 소개 및 영상 기획, 촬영, 편집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소통을 위한 댓글 관리 및 라이브 스트리밍 진행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알고리즘 최적화를 위한 키워드 연구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3402" y="4301288"/>
            <a:ext cx="4948443" cy="198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블로그 운영 2027년 6월 - 2029년 12월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월간 방문자 수: 30,000명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전세계 여행지 리뷰 및 가이드 작성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광고 및 제휴 마케팅을 통한 수익 창출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독자들의 질문에 답변하고 커뮤니티 형성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06218" y="4301288"/>
            <a:ext cx="549572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SNS 콘텐츠 매니저 | 2028년 3월 - 2030년 12월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SNS 채널 운영 및 관리</a:t>
            </a:r>
          </a:p>
          <a:p>
            <a:pPr marL="431802" lvl="1" indent="-215901" algn="l">
              <a:lnSpc>
                <a:spcPts val="3180"/>
              </a:lnSpc>
              <a:buFont typeface="Arial"/>
              <a:buChar char="•"/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콘텐츠 캘린더 작성 및 게시물 일정 관리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0790" y="1607415"/>
            <a:ext cx="191492" cy="191492"/>
            <a:chOff x="0" y="0"/>
            <a:chExt cx="57818" cy="57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0790" y="8857258"/>
            <a:ext cx="191492" cy="191492"/>
            <a:chOff x="0" y="0"/>
            <a:chExt cx="57818" cy="57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715718" y="1607415"/>
            <a:ext cx="191492" cy="191492"/>
            <a:chOff x="0" y="0"/>
            <a:chExt cx="57818" cy="578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715718" y="8857258"/>
            <a:ext cx="191492" cy="191492"/>
            <a:chOff x="0" y="0"/>
            <a:chExt cx="57818" cy="578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558530" y="9328077"/>
            <a:ext cx="5170940" cy="24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1800" b="1" spc="-53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755913"/>
            <a:ext cx="3710486" cy="30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sz="2799" b="1" spc="-195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 CREATOR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99168" y="3755913"/>
            <a:ext cx="3710486" cy="30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sz="2799" b="1" spc="-195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BLOG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8575" y="3755913"/>
            <a:ext cx="3710486" cy="30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sz="2799" b="1" spc="-195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 MANAGER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6422571" y="1703161"/>
            <a:ext cx="0" cy="7249843"/>
          </a:xfrm>
          <a:prstGeom prst="line">
            <a:avLst/>
          </a:prstGeom>
          <a:ln w="9525" cap="flat">
            <a:solidFill>
              <a:srgbClr val="2A52B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/>
          <p:cNvSpPr/>
          <p:nvPr/>
        </p:nvSpPr>
        <p:spPr>
          <a:xfrm flipV="1">
            <a:off x="12128500" y="1703161"/>
            <a:ext cx="0" cy="7249843"/>
          </a:xfrm>
          <a:prstGeom prst="line">
            <a:avLst/>
          </a:prstGeom>
          <a:ln w="9525" cap="flat">
            <a:solidFill>
              <a:srgbClr val="2A52B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flipH="1">
            <a:off x="2462683" y="1473654"/>
            <a:ext cx="459014" cy="459014"/>
          </a:xfrm>
          <a:custGeom>
            <a:avLst/>
            <a:gdLst/>
            <a:ahLst/>
            <a:cxnLst/>
            <a:rect l="l" t="t" r="r" b="b"/>
            <a:pathLst>
              <a:path w="459014" h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3">
            <a:extLst>
              <a:ext uri="{FF2B5EF4-FFF2-40B4-BE49-F238E27FC236}">
                <a16:creationId xmlns:a16="http://schemas.microsoft.com/office/drawing/2014/main" id="{17DF3E85-3DFB-0611-1381-AA8C7C1491B0}"/>
              </a:ext>
            </a:extLst>
          </p:cNvPr>
          <p:cNvSpPr/>
          <p:nvPr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1047B6B-7688-9EAE-6205-59C047C1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533" y="2178651"/>
            <a:ext cx="10749528" cy="60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50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53262" y="-104321"/>
            <a:ext cx="8981475" cy="10495643"/>
            <a:chOff x="0" y="0"/>
            <a:chExt cx="2711825" cy="3169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1825" cy="3169006"/>
            </a:xfrm>
            <a:custGeom>
              <a:avLst/>
              <a:gdLst/>
              <a:ahLst/>
              <a:cxnLst/>
              <a:rect l="l" t="t" r="r" b="b"/>
              <a:pathLst>
                <a:path w="2711825" h="3169006">
                  <a:moveTo>
                    <a:pt x="0" y="0"/>
                  </a:moveTo>
                  <a:lnTo>
                    <a:pt x="2711825" y="0"/>
                  </a:lnTo>
                  <a:lnTo>
                    <a:pt x="2711825" y="3169006"/>
                  </a:lnTo>
                  <a:lnTo>
                    <a:pt x="0" y="316900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11825" cy="3216631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57516" y="1274040"/>
            <a:ext cx="191492" cy="191492"/>
            <a:chOff x="0" y="0"/>
            <a:chExt cx="57818" cy="57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38991" y="1274040"/>
            <a:ext cx="191492" cy="191492"/>
            <a:chOff x="0" y="0"/>
            <a:chExt cx="57818" cy="57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57516" y="8821468"/>
            <a:ext cx="191492" cy="191492"/>
            <a:chOff x="0" y="0"/>
            <a:chExt cx="57818" cy="57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38991" y="8821468"/>
            <a:ext cx="191492" cy="191492"/>
            <a:chOff x="0" y="0"/>
            <a:chExt cx="57818" cy="578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98064" y="2267557"/>
            <a:ext cx="3501843" cy="11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CONTENT</a:t>
            </a:r>
          </a:p>
        </p:txBody>
      </p:sp>
      <p:sp>
        <p:nvSpPr>
          <p:cNvPr id="18" name="Freeform 18"/>
          <p:cNvSpPr/>
          <p:nvPr/>
        </p:nvSpPr>
        <p:spPr>
          <a:xfrm flipH="1">
            <a:off x="7878302" y="2981779"/>
            <a:ext cx="459014" cy="459014"/>
          </a:xfrm>
          <a:custGeom>
            <a:avLst/>
            <a:gdLst/>
            <a:ahLst/>
            <a:cxnLst/>
            <a:rect l="l" t="t" r="r" b="b"/>
            <a:pathLst>
              <a:path w="459014" h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6198064" y="4543588"/>
            <a:ext cx="4821443" cy="331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en-US" sz="2400" b="1" spc="-12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ABOUT ME / 자기소개</a:t>
            </a: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en-US" sz="2400" b="1" spc="-12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CAREER / 경력</a:t>
            </a: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en-US" sz="2400" b="1" spc="-12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PORTFOLIO / 콘텐츠 크리에이터</a:t>
            </a: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en-US" sz="2400" b="1" spc="-12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PORTFOLIO / 블로그 운영</a:t>
            </a: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en-US" sz="2400" b="1" spc="-12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PORTFOLIO / 콘텐츠 매니저</a:t>
            </a: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en-US" sz="2400" b="1" spc="-12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FUTURE PLANS / 앞으로 계획</a:t>
            </a:r>
          </a:p>
          <a:p>
            <a:pPr marL="518160" lvl="1" indent="-259080" algn="l">
              <a:lnSpc>
                <a:spcPts val="3816"/>
              </a:lnSpc>
              <a:buFont typeface="Arial"/>
              <a:buChar char="•"/>
            </a:pPr>
            <a:r>
              <a:rPr lang="en-US" sz="2400" b="1" spc="-12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CONTACT  / 연락처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D2BF678-3F9C-8653-51B5-B020FC26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0790" y="1358104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90546" y="500639"/>
            <a:ext cx="3458711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FUTURE PLANS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3612243" y="1473654"/>
            <a:ext cx="459014" cy="459014"/>
          </a:xfrm>
          <a:custGeom>
            <a:avLst/>
            <a:gdLst/>
            <a:ahLst/>
            <a:cxnLst/>
            <a:rect l="l" t="t" r="r" b="b"/>
            <a:pathLst>
              <a:path w="459014" h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80790" y="1607415"/>
            <a:ext cx="191492" cy="191492"/>
            <a:chOff x="0" y="0"/>
            <a:chExt cx="57818" cy="578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0790" y="8857258"/>
            <a:ext cx="191492" cy="191492"/>
            <a:chOff x="0" y="0"/>
            <a:chExt cx="57818" cy="578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715718" y="1607415"/>
            <a:ext cx="191492" cy="191492"/>
            <a:chOff x="0" y="0"/>
            <a:chExt cx="57818" cy="578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715718" y="8857258"/>
            <a:ext cx="191492" cy="191492"/>
            <a:chOff x="0" y="0"/>
            <a:chExt cx="57818" cy="578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558530" y="9328077"/>
            <a:ext cx="5170940" cy="24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1800" b="1" spc="-53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REALLYGREATSITE.COM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1257" y="3542440"/>
            <a:ext cx="9314009" cy="37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첫째, 콘텐츠의 다양성을 확대할 예정입니다. </a:t>
            </a:r>
          </a:p>
          <a:p>
            <a:pPr algn="l">
              <a:lnSpc>
                <a:spcPts val="2960"/>
              </a:lnSpc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새로운 주제를 탐구하고, 다양한 형식의 콘텐츠를 제작하여 구독자들에게 신선한 경험을 제공할 계획입니다. </a:t>
            </a:r>
          </a:p>
          <a:p>
            <a:pPr algn="l">
              <a:lnSpc>
                <a:spcPts val="2960"/>
              </a:lnSpc>
            </a:pPr>
            <a:endParaRPr lang="en-US" sz="2000" b="1" spc="-100">
              <a:solidFill>
                <a:srgbClr val="2A52B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2960"/>
              </a:lnSpc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둘째, 커뮤니티와의 소통을 강화할 것입니다. </a:t>
            </a:r>
          </a:p>
          <a:p>
            <a:pPr algn="l">
              <a:lnSpc>
                <a:spcPts val="2960"/>
              </a:lnSpc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정기적인 라이브 방송과 댓글을 통한 소통을 통해 구독자들의 의견을 반영할 것입니다. </a:t>
            </a:r>
          </a:p>
          <a:p>
            <a:pPr algn="l">
              <a:lnSpc>
                <a:spcPts val="2960"/>
              </a:lnSpc>
            </a:pPr>
            <a:endParaRPr lang="en-US" sz="2000" b="1" spc="-100">
              <a:solidFill>
                <a:srgbClr val="2A52B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2960"/>
              </a:lnSpc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셋째, 브랜드 협업과 자체 상품 개발을 계획하고 있습니다. </a:t>
            </a:r>
          </a:p>
          <a:p>
            <a:pPr algn="l">
              <a:lnSpc>
                <a:spcPts val="2960"/>
              </a:lnSpc>
            </a:pPr>
            <a:r>
              <a:rPr lang="en-US" sz="2000" b="1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이를 통해 수익원을 다변화하고, 더 나아가 크리에이터로서의 입지를 공고히 할 것입니다. </a:t>
            </a:r>
          </a:p>
          <a:p>
            <a:pPr algn="l">
              <a:lnSpc>
                <a:spcPts val="2960"/>
              </a:lnSpc>
            </a:pPr>
            <a:endParaRPr lang="en-US" sz="2000" b="1" spc="-100">
              <a:solidFill>
                <a:srgbClr val="2A52B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C6C3F761-D00A-61F4-2512-9619D0866790}"/>
              </a:ext>
            </a:extLst>
          </p:cNvPr>
          <p:cNvSpPr/>
          <p:nvPr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5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28190" y="1406908"/>
            <a:ext cx="4815477" cy="48154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101" r="-48711"/>
              </a:stretch>
            </a:blip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811645" y="3150557"/>
            <a:ext cx="9103278" cy="255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000" spc="-10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이 프로젝트는 최신 패션 트렌드 소개를 하고 있으며,</a:t>
            </a:r>
          </a:p>
          <a:p>
            <a:pPr algn="l">
              <a:lnSpc>
                <a:spcPts val="3380"/>
              </a:lnSpc>
            </a:pPr>
            <a:r>
              <a:rPr lang="en-US" sz="2000" spc="-10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시청자와의 소통을 위한 댓글 관리를 진행하고 있습니다.</a:t>
            </a:r>
          </a:p>
          <a:p>
            <a:pPr algn="l">
              <a:lnSpc>
                <a:spcPts val="3380"/>
              </a:lnSpc>
            </a:pPr>
            <a:r>
              <a:rPr lang="en-US" sz="2000" spc="-10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저는 이 프로젝트의 썸네일 제작하고 있습니다.</a:t>
            </a:r>
          </a:p>
          <a:p>
            <a:pPr algn="l">
              <a:lnSpc>
                <a:spcPts val="3380"/>
              </a:lnSpc>
            </a:pPr>
            <a:endParaRPr lang="en-US" sz="2000" spc="-100">
              <a:solidFill>
                <a:srgbClr val="2A52BF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3380"/>
              </a:lnSpc>
            </a:pPr>
            <a:r>
              <a:rPr lang="en-US" sz="2000" spc="-10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해당 영상은  매회 100만 조회수를 기록하고 있습니다..</a:t>
            </a:r>
          </a:p>
          <a:p>
            <a:pPr algn="l">
              <a:lnSpc>
                <a:spcPts val="3380"/>
              </a:lnSpc>
            </a:pPr>
            <a:r>
              <a:rPr lang="en-US" sz="2000" spc="-10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라라나 어워드에서 최우수 영상상을 수상하였으며, 팔로워 수가 5만 명을 돌파했습니다.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11645" y="1981105"/>
            <a:ext cx="5093706" cy="8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399" b="1" spc="-119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콘텐츠 크리에이터 | 2029년 1월 - 현재</a:t>
            </a:r>
          </a:p>
          <a:p>
            <a:pPr algn="l">
              <a:lnSpc>
                <a:spcPts val="3407"/>
              </a:lnSpc>
            </a:pPr>
            <a:r>
              <a:rPr lang="en-US" sz="2399" b="1" spc="-119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구독자 수: 50,000명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476536" y="1210259"/>
            <a:ext cx="0" cy="7470304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17811464" y="1210259"/>
            <a:ext cx="0" cy="7470304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85007" y="6905477"/>
            <a:ext cx="3501843" cy="11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PORTFOLIO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5007" y="7751921"/>
            <a:ext cx="3501843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6000" spc="15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CONTENT CREATOR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5290191" y="8063973"/>
            <a:ext cx="309336" cy="309336"/>
          </a:xfrm>
          <a:custGeom>
            <a:avLst/>
            <a:gdLst/>
            <a:ahLst/>
            <a:cxnLst/>
            <a:rect l="l" t="t" r="r" b="b"/>
            <a:pathLst>
              <a:path w="309336" h="309336">
                <a:moveTo>
                  <a:pt x="309336" y="0"/>
                </a:moveTo>
                <a:lnTo>
                  <a:pt x="0" y="0"/>
                </a:lnTo>
                <a:lnTo>
                  <a:pt x="0" y="309335"/>
                </a:lnTo>
                <a:lnTo>
                  <a:pt x="309336" y="309335"/>
                </a:lnTo>
                <a:lnTo>
                  <a:pt x="3093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80790" y="1148741"/>
            <a:ext cx="191492" cy="191492"/>
            <a:chOff x="0" y="0"/>
            <a:chExt cx="57818" cy="57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715718" y="1148741"/>
            <a:ext cx="191492" cy="191492"/>
            <a:chOff x="0" y="0"/>
            <a:chExt cx="57818" cy="578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80790" y="8584817"/>
            <a:ext cx="191492" cy="191492"/>
            <a:chOff x="0" y="0"/>
            <a:chExt cx="57818" cy="578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715718" y="8584817"/>
            <a:ext cx="191492" cy="191492"/>
            <a:chOff x="0" y="0"/>
            <a:chExt cx="57818" cy="578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7818" cy="57818"/>
            </a:xfrm>
            <a:custGeom>
              <a:avLst/>
              <a:gdLst/>
              <a:ahLst/>
              <a:cxnLst/>
              <a:rect l="l" t="t" r="r" b="b"/>
              <a:pathLst>
                <a:path w="57818" h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lIns="44312" tIns="44312" rIns="44312" bIns="44312" rtlCol="0" anchor="ctr"/>
            <a:lstStyle/>
            <a:p>
              <a:pPr algn="ctr">
                <a:lnSpc>
                  <a:spcPts val="232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558530" y="9328077"/>
            <a:ext cx="5170940" cy="24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1800" b="1" spc="-53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REALLYGREATSITE.COM</a:t>
            </a:r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D5114C5E-BE95-1B52-45E8-6CB94A96067E}"/>
              </a:ext>
            </a:extLst>
          </p:cNvPr>
          <p:cNvSpPr/>
          <p:nvPr/>
        </p:nvSpPr>
        <p:spPr>
          <a:xfrm>
            <a:off x="380790" y="9944100"/>
            <a:ext cx="17526419" cy="0"/>
          </a:xfrm>
          <a:prstGeom prst="line">
            <a:avLst/>
          </a:prstGeom>
          <a:ln w="47625" cap="flat">
            <a:solidFill>
              <a:srgbClr val="2A52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8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7F4545-EF4C-793A-1D9D-09C5B6D06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28244"/>
            <a:ext cx="8839200" cy="984885"/>
          </a:xfrm>
        </p:spPr>
        <p:txBody>
          <a:bodyPr/>
          <a:lstStyle/>
          <a:p>
            <a:r>
              <a:rPr lang="en-US" altLang="ko-KR"/>
              <a:t>2-1. </a:t>
            </a:r>
            <a:r>
              <a:rPr lang="ko-KR" altLang="en-US"/>
              <a:t>모델 리스트</a:t>
            </a:r>
            <a:r>
              <a:rPr lang="en-US" altLang="ko-KR"/>
              <a:t>:</a:t>
            </a:r>
            <a:r>
              <a:rPr lang="ko-KR" altLang="en-US"/>
              <a:t> 특성과 장단점 </a:t>
            </a:r>
            <a:r>
              <a:rPr lang="en-US" altLang="ko-KR"/>
              <a:t>(</a:t>
            </a:r>
            <a:r>
              <a:rPr lang="ko-KR" altLang="en-US"/>
              <a:t>한눈에 보기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176B5-2602-0E96-A912-E949DE569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2000"/>
              <a:t>우선 사용된 모델들을 보여주고 모델 특성</a:t>
            </a:r>
            <a:r>
              <a:rPr lang="en-US" altLang="ko-KR" sz="2000"/>
              <a:t>(ex.</a:t>
            </a:r>
            <a:r>
              <a:rPr lang="ko-KR" altLang="en-US" sz="2000"/>
              <a:t>노이즈</a:t>
            </a:r>
            <a:r>
              <a:rPr lang="en-US" altLang="ko-KR" sz="2000"/>
              <a:t>~~,</a:t>
            </a:r>
            <a:r>
              <a:rPr lang="ko-KR" altLang="en-US" sz="2000"/>
              <a:t>한국어처리 강함 등</a:t>
            </a:r>
            <a:r>
              <a:rPr lang="en-US" altLang="ko-KR" sz="2000"/>
              <a:t>)</a:t>
            </a:r>
            <a:r>
              <a:rPr lang="ko-KR" altLang="en-US" sz="2000"/>
              <a:t>과 장단점</a:t>
            </a:r>
            <a:r>
              <a:rPr lang="en-US" altLang="ko-KR" sz="2000"/>
              <a:t>, </a:t>
            </a:r>
            <a:r>
              <a:rPr lang="ko-KR" altLang="en-US" sz="2000"/>
              <a:t>모델 선택이유 키워드 위주로 소개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54E2D-BCE8-C4C5-08DA-3D32440320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D7CFEE-CBC9-643C-9906-6686249830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595A3F1-5FE2-25BC-ECD8-392494E6C64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CFC2563-5846-3DB5-DE54-EC1AEF2AFC3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87794DA-968B-5862-2E35-31D928CDC1E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4DF70DA-DBCA-37CC-B8A3-4B1290AB1C5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9B9387C-3737-5CB7-4AA4-8CC17AB83C5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F13457E-4DD9-4794-28E4-DA23EFACCD4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45AF1D1-81EF-57C4-33A7-A9B2D871DB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/>
              <a:t>모델 선별과정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3D9E59B-E5A6-B100-535D-AF34C86F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55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BC6C7C-CC92-4B0F-8911-6B89B0ED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9" t="1919" r="9067" b="1919"/>
          <a:stretch/>
        </p:blipFill>
        <p:spPr>
          <a:xfrm>
            <a:off x="1714499" y="0"/>
            <a:ext cx="14859002" cy="10287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DF12C4-97E3-7A19-72D3-E97EAB90F0CA}"/>
              </a:ext>
            </a:extLst>
          </p:cNvPr>
          <p:cNvSpPr/>
          <p:nvPr/>
        </p:nvSpPr>
        <p:spPr>
          <a:xfrm>
            <a:off x="1695450" y="0"/>
            <a:ext cx="14878050" cy="10287000"/>
          </a:xfrm>
          <a:prstGeom prst="rect">
            <a:avLst/>
          </a:prstGeom>
          <a:solidFill>
            <a:srgbClr val="0D0D0D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95F8303-6E5A-452C-9C83-220A5CE25829}"/>
              </a:ext>
            </a:extLst>
          </p:cNvPr>
          <p:cNvSpPr>
            <a:spLocks noChangeAspect="1"/>
          </p:cNvSpPr>
          <p:nvPr/>
        </p:nvSpPr>
        <p:spPr bwMode="gray">
          <a:xfrm rot="10800000">
            <a:off x="2478338" y="685799"/>
            <a:ext cx="7323971" cy="4457702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lang="en-GB" sz="27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9D37D866-61F5-4476-81B3-9D25BAEC1DDC}"/>
              </a:ext>
            </a:extLst>
          </p:cNvPr>
          <p:cNvSpPr txBox="1">
            <a:spLocks/>
          </p:cNvSpPr>
          <p:nvPr/>
        </p:nvSpPr>
        <p:spPr>
          <a:xfrm>
            <a:off x="2624744" y="1977085"/>
            <a:ext cx="7056096" cy="1939679"/>
          </a:xfrm>
          <a:prstGeom prst="rect">
            <a:avLst/>
          </a:prstGeom>
        </p:spPr>
        <p:txBody>
          <a:bodyPr vert="horz" lIns="54000" tIns="0" rIns="0" bIns="0" rtlCol="0" anchor="t" anchorCtr="0">
            <a:noAutofit/>
          </a:bodyPr>
          <a:lstStyle>
            <a:lvl1pPr algn="l" defTabSz="9905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kern="1200">
                <a:solidFill>
                  <a:srgbClr val="404040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defTabSz="1485855">
              <a:lnSpc>
                <a:spcPct val="100000"/>
              </a:lnSpc>
              <a:defRPr/>
            </a:pPr>
            <a:r>
              <a:rPr lang="ko-KR" altLang="en-US" sz="2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서연일렉트로닉스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사업부</a:t>
            </a:r>
            <a:b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485855">
              <a:lnSpc>
                <a:spcPct val="100000"/>
              </a:lnSpc>
              <a:spcBef>
                <a:spcPts val="1800"/>
              </a:spcBef>
              <a:defRPr/>
            </a:pPr>
            <a:r>
              <a:rPr lang="ko-KR" alt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범죄</a:t>
            </a:r>
            <a:r>
              <a:rPr lang="en-US" altLang="ko-KR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예방 인공지능 분류모델 개발 프로젝트</a:t>
            </a:r>
            <a:endParaRPr lang="en-US" altLang="ko-KR" sz="2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D498892-6B12-4A37-9DF0-5D3F6D0716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940980" y="4406393"/>
            <a:ext cx="5900738" cy="523875"/>
          </a:xfrm>
        </p:spPr>
        <p:txBody>
          <a:bodyPr vert="horz" lIns="5400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ko-KR" sz="2400" b="1">
                <a:ea typeface="맑은 고딕" panose="020B0503020000020004" pitchFamily="50" charset="-127"/>
              </a:rPr>
              <a:t>Oct.</a:t>
            </a:r>
            <a:r>
              <a:rPr lang="en-GB" sz="2400" b="1">
                <a:ea typeface="맑은 고딕" panose="020B0503020000020004" pitchFamily="50" charset="-127"/>
              </a:rPr>
              <a:t> 2024</a:t>
            </a:r>
            <a:endParaRPr lang="en-IN" sz="24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57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155353-CB90-2C91-E72F-D85D1AC90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0FD6AE-ADA3-1F6C-F330-F25F463917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FD6251-9E06-5BD5-B765-FF94C60D18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6C9F94-D67C-B6D2-2930-4E26CC2178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17B3055-1A44-23B0-E4B9-A209A53A60F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918E377-9D81-E880-8D60-95DAB1CCA42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EA2447A-9E2C-CADA-1E86-C02B71CBB31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E428C30-1293-116F-8DAB-29A7019C62A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554151C-D752-90A3-7EBD-68D305747C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8F02ABB-F52A-A328-1EAD-6577F277E9C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61B7AD6-F9B1-9761-89EA-E259AFB6390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D9327DA-5A5F-51B6-3FE0-B54CE3B9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3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7F4545-EF4C-793A-1D9D-09C5B6D06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7"/>
            <a:ext cx="8839200" cy="492443"/>
          </a:xfrm>
        </p:spPr>
        <p:txBody>
          <a:bodyPr/>
          <a:lstStyle/>
          <a:p>
            <a:r>
              <a:rPr lang="en-US" altLang="ko-KR"/>
              <a:t>2-3. </a:t>
            </a:r>
            <a:r>
              <a:rPr lang="ko-KR" altLang="en-US"/>
              <a:t>데이터 </a:t>
            </a:r>
            <a:r>
              <a:rPr lang="ko-KR" altLang="en-US" err="1"/>
              <a:t>전처리</a:t>
            </a:r>
            <a:r>
              <a:rPr lang="ko-KR" altLang="en-US"/>
              <a:t> </a:t>
            </a:r>
            <a:r>
              <a:rPr lang="en-US" altLang="ko-KR"/>
              <a:t>(&amp;</a:t>
            </a:r>
            <a:r>
              <a:rPr lang="ko-KR" altLang="en-US" err="1"/>
              <a:t>시각화캡쳐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176B5-2602-0E96-A912-E949DE569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2000"/>
              <a:t>우선 사용된 모델들을 보여주고 모델 특성</a:t>
            </a:r>
            <a:r>
              <a:rPr lang="en-US" altLang="ko-KR" sz="2000"/>
              <a:t>(ex.</a:t>
            </a:r>
            <a:r>
              <a:rPr lang="ko-KR" altLang="en-US" sz="2000"/>
              <a:t>노이즈</a:t>
            </a:r>
            <a:r>
              <a:rPr lang="en-US" altLang="ko-KR" sz="2000"/>
              <a:t>~~,</a:t>
            </a:r>
            <a:r>
              <a:rPr lang="ko-KR" altLang="en-US" sz="2000"/>
              <a:t>한국어처리 강함 등</a:t>
            </a:r>
            <a:r>
              <a:rPr lang="en-US" altLang="ko-KR" sz="2000"/>
              <a:t>)</a:t>
            </a:r>
            <a:r>
              <a:rPr lang="ko-KR" altLang="en-US" sz="2000"/>
              <a:t>과 장단점</a:t>
            </a:r>
            <a:r>
              <a:rPr lang="en-US" altLang="ko-KR" sz="2000"/>
              <a:t>, </a:t>
            </a:r>
            <a:r>
              <a:rPr lang="ko-KR" altLang="en-US" sz="2000"/>
              <a:t>모델 선택이유 키워드 위주로 소개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54E2D-BCE8-C4C5-08DA-3D32440320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D7CFEE-CBC9-643C-9906-6686249830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595A3F1-5FE2-25BC-ECD8-392494E6C64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CFC2563-5846-3DB5-DE54-EC1AEF2AFC3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87794DA-968B-5862-2E35-31D928CDC1E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4DF70DA-DBCA-37CC-B8A3-4B1290AB1C5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9B9387C-3737-5CB7-4AA4-8CC17AB83C5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F13457E-4DD9-4794-28E4-DA23EFACCD4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45AF1D1-81EF-57C4-33A7-A9B2D871DB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/>
              <a:t>모델 선별과정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AF815EC-B765-2A9E-5EEA-A1C1B17B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38AA8933-8F03-E8F6-C158-6C2B1318A9F0}"/>
              </a:ext>
            </a:extLst>
          </p:cNvPr>
          <p:cNvGrpSpPr/>
          <p:nvPr/>
        </p:nvGrpSpPr>
        <p:grpSpPr>
          <a:xfrm>
            <a:off x="9698379" y="2571149"/>
            <a:ext cx="3823696" cy="2558229"/>
            <a:chOff x="2725623" y="696144"/>
            <a:chExt cx="3823696" cy="2558229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3E9A841-E7C0-DAA5-F4D6-FD64C317D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5623" y="696144"/>
              <a:ext cx="3823696" cy="25582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53D2DBC-BCFB-123E-F4A1-FC968B9DB642}"/>
                </a:ext>
              </a:extLst>
            </p:cNvPr>
            <p:cNvSpPr/>
            <p:nvPr/>
          </p:nvSpPr>
          <p:spPr>
            <a:xfrm>
              <a:off x="2747238" y="696144"/>
              <a:ext cx="3780466" cy="2541159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34BC8A-5DC3-A1FB-C038-4D95214E99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36872" y="2028926"/>
            <a:ext cx="3465639" cy="369332"/>
          </a:xfrm>
        </p:spPr>
        <p:txBody>
          <a:bodyPr/>
          <a:lstStyle/>
          <a:p>
            <a:pPr algn="ctr"/>
            <a:r>
              <a:rPr lang="ko-KR" altLang="en-US" sz="2400" b="1">
                <a:solidFill>
                  <a:srgbClr val="0D0D0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부서 조직도</a:t>
            </a:r>
            <a:r>
              <a:rPr lang="en-US" altLang="ko-KR" sz="2400" b="1">
                <a:solidFill>
                  <a:srgbClr val="0D0D0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>
                <a:solidFill>
                  <a:srgbClr val="0D0D0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역할</a:t>
            </a:r>
            <a:r>
              <a:rPr lang="en-US" altLang="ko-KR" sz="2400" b="1">
                <a:solidFill>
                  <a:srgbClr val="0D0D0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ko-KR" altLang="en-US" sz="2400" b="1">
              <a:solidFill>
                <a:srgbClr val="0D0D0D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8470DD-D97E-F84D-301D-8BCBCA27E5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518738" y="3297845"/>
            <a:ext cx="1851547" cy="273884"/>
          </a:xfrm>
        </p:spPr>
        <p:txBody>
          <a:bodyPr/>
          <a:lstStyle/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계획 및 관리</a:t>
            </a:r>
            <a:endParaRPr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모델링</a:t>
            </a:r>
            <a:endParaRPr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0EF30C4-61B0-4B4D-F858-7DC69761C85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개요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321595-A2AB-8B5F-DB5A-E24A1755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890" y="2916879"/>
            <a:ext cx="1637553" cy="1673943"/>
          </a:xfrm>
          <a:prstGeom prst="rect">
            <a:avLst/>
          </a:prstGeom>
        </p:spPr>
      </p:pic>
      <p:sp>
        <p:nvSpPr>
          <p:cNvPr id="17" name="AutoShape 24">
            <a:extLst>
              <a:ext uri="{FF2B5EF4-FFF2-40B4-BE49-F238E27FC236}">
                <a16:creationId xmlns:a16="http://schemas.microsoft.com/office/drawing/2014/main" id="{ECBEF0EF-27D8-10DE-695D-24EEBFC797ED}"/>
              </a:ext>
            </a:extLst>
          </p:cNvPr>
          <p:cNvSpPr/>
          <p:nvPr/>
        </p:nvSpPr>
        <p:spPr>
          <a:xfrm flipV="1">
            <a:off x="9144000" y="1984644"/>
            <a:ext cx="0" cy="7249843"/>
          </a:xfrm>
          <a:prstGeom prst="line">
            <a:avLst/>
          </a:prstGeom>
          <a:ln w="9525" cap="flat">
            <a:solidFill>
              <a:srgbClr val="2A52B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83B8D9-835B-3A60-28DF-9A98EA60D8BB}"/>
              </a:ext>
            </a:extLst>
          </p:cNvPr>
          <p:cNvGrpSpPr/>
          <p:nvPr/>
        </p:nvGrpSpPr>
        <p:grpSpPr>
          <a:xfrm>
            <a:off x="10135643" y="4302152"/>
            <a:ext cx="6961044" cy="3912542"/>
            <a:chOff x="1743187" y="5493175"/>
            <a:chExt cx="6017963" cy="28444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83DDFE8-B693-72EB-1586-0E98DDD47A30}"/>
                </a:ext>
              </a:extLst>
            </p:cNvPr>
            <p:cNvSpPr/>
            <p:nvPr/>
          </p:nvSpPr>
          <p:spPr>
            <a:xfrm>
              <a:off x="3852168" y="5493175"/>
              <a:ext cx="1800000" cy="7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김민혁 팀장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(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총괄</a:t>
              </a: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)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35B6791-FFCC-5A97-0F1A-2CBD895F07EE}"/>
                </a:ext>
              </a:extLst>
            </p:cNvPr>
            <p:cNvSpPr/>
            <p:nvPr/>
          </p:nvSpPr>
          <p:spPr>
            <a:xfrm>
              <a:off x="5961150" y="7615097"/>
              <a:ext cx="1800000" cy="7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정서연 책임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(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데이터</a:t>
              </a: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)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D409CE-04EC-2ADF-10AF-938F151166F7}"/>
                </a:ext>
              </a:extLst>
            </p:cNvPr>
            <p:cNvSpPr/>
            <p:nvPr/>
          </p:nvSpPr>
          <p:spPr>
            <a:xfrm>
              <a:off x="3852168" y="7615097"/>
              <a:ext cx="1800000" cy="7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이준범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 책임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(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엔지니어</a:t>
              </a: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)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1961959-DCBB-6C40-864B-2AD05D3C36F5}"/>
                </a:ext>
              </a:extLst>
            </p:cNvPr>
            <p:cNvSpPr/>
            <p:nvPr/>
          </p:nvSpPr>
          <p:spPr>
            <a:xfrm>
              <a:off x="1743187" y="7617585"/>
              <a:ext cx="1800000" cy="7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담안용</a:t>
              </a: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 </a:t>
              </a: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책임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(PO)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F9773EE-0BD5-25B2-5FE5-820CE7130C2F}"/>
                </a:ext>
              </a:extLst>
            </p:cNvPr>
            <p:cNvCxnSpPr>
              <a:cxnSpLocks/>
              <a:stCxn id="8" idx="2"/>
              <a:endCxn id="20" idx="0"/>
            </p:cNvCxnSpPr>
            <p:nvPr/>
          </p:nvCxnSpPr>
          <p:spPr>
            <a:xfrm rot="5400000">
              <a:off x="2995473" y="5860890"/>
              <a:ext cx="1404410" cy="2108981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5DD5053E-6F26-DF92-7613-FCD5E26700A6}"/>
                </a:ext>
              </a:extLst>
            </p:cNvPr>
            <p:cNvCxnSpPr>
              <a:cxnSpLocks/>
              <a:stCxn id="8" idx="2"/>
              <a:endCxn id="18" idx="0"/>
            </p:cNvCxnSpPr>
            <p:nvPr/>
          </p:nvCxnSpPr>
          <p:spPr>
            <a:xfrm rot="16200000" flipH="1">
              <a:off x="5105698" y="5859645"/>
              <a:ext cx="1401922" cy="2108981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D5A57BD-181A-5555-B668-87F3F0F5F3FE}"/>
                </a:ext>
              </a:extLst>
            </p:cNvPr>
            <p:cNvCxnSpPr>
              <a:stCxn id="8" idx="2"/>
              <a:endCxn id="19" idx="0"/>
            </p:cNvCxnSpPr>
            <p:nvPr/>
          </p:nvCxnSpPr>
          <p:spPr>
            <a:xfrm>
              <a:off x="4752169" y="6213175"/>
              <a:ext cx="0" cy="140192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7AD1CEB-3677-98EB-99DC-6ECB9233E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707" y="5926485"/>
            <a:ext cx="1312273" cy="13277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923FF22-D5D3-73C3-5539-DE62DBC5E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664" y="6094756"/>
            <a:ext cx="1223069" cy="11594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5FFC3A-06BA-1A92-DC11-18773FE3D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3199" y="5742484"/>
            <a:ext cx="1057817" cy="1496775"/>
          </a:xfrm>
          <a:prstGeom prst="rect">
            <a:avLst/>
          </a:prstGeom>
        </p:spPr>
      </p:pic>
      <p:sp>
        <p:nvSpPr>
          <p:cNvPr id="27" name="텍스트 개체 틀 1">
            <a:extLst>
              <a:ext uri="{FF2B5EF4-FFF2-40B4-BE49-F238E27FC236}">
                <a16:creationId xmlns:a16="http://schemas.microsoft.com/office/drawing/2014/main" id="{79A7574C-51EA-1360-899D-B86A5284191A}"/>
              </a:ext>
            </a:extLst>
          </p:cNvPr>
          <p:cNvSpPr txBox="1">
            <a:spLocks/>
          </p:cNvSpPr>
          <p:nvPr/>
        </p:nvSpPr>
        <p:spPr>
          <a:xfrm>
            <a:off x="652269" y="706343"/>
            <a:ext cx="8229600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ko-KR" altLang="en-US" sz="3200" kern="1200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회사소개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35577-E7D5-86D6-417A-3582E70CB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39076"/>
              </p:ext>
            </p:extLst>
          </p:nvPr>
        </p:nvGraphicFramePr>
        <p:xfrm>
          <a:off x="742950" y="2028825"/>
          <a:ext cx="8145197" cy="7358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3608">
                  <a:extLst>
                    <a:ext uri="{9D8B030D-6E8A-4147-A177-3AD203B41FA5}">
                      <a16:colId xmlns:a16="http://schemas.microsoft.com/office/drawing/2014/main" val="2697991454"/>
                    </a:ext>
                  </a:extLst>
                </a:gridCol>
                <a:gridCol w="6461589">
                  <a:extLst>
                    <a:ext uri="{9D8B030D-6E8A-4147-A177-3AD203B41FA5}">
                      <a16:colId xmlns:a16="http://schemas.microsoft.com/office/drawing/2014/main" val="2766533166"/>
                    </a:ext>
                  </a:extLst>
                </a:gridCol>
              </a:tblGrid>
              <a:tr h="44793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1" i="0" u="none" strike="noStrike" noProof="0">
                          <a:solidFill>
                            <a:schemeClr val="bg1"/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항목</a:t>
                      </a:r>
                      <a:endParaRPr lang="ko-KR" sz="2000" b="1" i="0">
                        <a:solidFill>
                          <a:schemeClr val="bg1"/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rgbClr val="5575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1" i="0" u="none" strike="noStrike" noProof="0">
                          <a:solidFill>
                            <a:schemeClr val="bg1"/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내용</a:t>
                      </a:r>
                      <a:r>
                        <a:rPr lang="ko-KR" altLang="en-US" sz="2000" b="1" i="0" u="none" strike="noStrike" noProof="0">
                          <a:solidFill>
                            <a:schemeClr val="bg1"/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</a:t>
                      </a:r>
                      <a:endParaRPr lang="ko-KR" sz="2000" b="1" i="0">
                        <a:solidFill>
                          <a:schemeClr val="bg1"/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rgbClr val="557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762180"/>
                  </a:ext>
                </a:extLst>
              </a:tr>
              <a:tr h="5251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프로젝트명</a:t>
                      </a:r>
                      <a:endParaRPr lang="ko-KR" sz="16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</a:t>
                      </a:r>
                      <a:r>
                        <a:rPr lang="ko-KR" altLang="en-US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</a:t>
                      </a: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텍스트 분류 기반 범죄 예측 및 대응 시스템 개발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10804152"/>
                  </a:ext>
                </a:extLst>
              </a:tr>
              <a:tr h="4942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클라이언트</a:t>
                      </a:r>
                      <a:endParaRPr lang="ko-KR" sz="16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400" b="1" i="0" u="none" strike="noStrike" baseline="0" noProof="0">
                          <a:solidFill>
                            <a:srgbClr val="000000"/>
                          </a:solidFill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</a:t>
                      </a:r>
                      <a:r>
                        <a:rPr lang="ko-KR" altLang="en-US" sz="1400" b="1" i="0" u="none" strike="noStrike" baseline="0" noProof="0">
                          <a:solidFill>
                            <a:srgbClr val="000000"/>
                          </a:solidFill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</a:t>
                      </a:r>
                      <a:r>
                        <a:rPr lang="ko-KR" sz="1400" b="1" i="0" u="none" strike="noStrike" baseline="0" noProof="0" err="1">
                          <a:solidFill>
                            <a:srgbClr val="000000"/>
                          </a:solidFill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서연일렉트로닉스</a:t>
                      </a:r>
                      <a:r>
                        <a:rPr lang="ko-KR" sz="1400" b="1" i="0" u="none" strike="noStrike" baseline="0" noProof="0">
                          <a:solidFill>
                            <a:srgbClr val="000000"/>
                          </a:solidFill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스마트폰 </a:t>
                      </a:r>
                      <a:r>
                        <a:rPr lang="ko-KR" sz="1400" b="1" i="0" u="none" strike="noStrike" baseline="0" noProof="0" err="1">
                          <a:solidFill>
                            <a:srgbClr val="000000"/>
                          </a:solidFill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SW사업부</a:t>
                      </a:r>
                      <a:endParaRPr lang="ko-KR" sz="1400" b="1" i="0" u="none" strike="noStrike" baseline="0" noProof="0">
                        <a:solidFill>
                          <a:srgbClr val="000000"/>
                        </a:solidFill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64257576"/>
                  </a:ext>
                </a:extLst>
              </a:tr>
              <a:tr h="7877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프로젝트 목표</a:t>
                      </a:r>
                      <a:endParaRPr lang="ko-KR" sz="16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</a:t>
                      </a: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텍스트 분석을 통해 협박, 갈취, 괴롭힘 등의 범죄 대화를 분류하고, </a:t>
                      </a:r>
                      <a:endParaRPr lang="ko-KR" altLang="en-US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범죄 예방 및 대응 솔루션 제공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31636789"/>
                  </a:ext>
                </a:extLst>
              </a:tr>
              <a:tr h="6950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핵심 기술</a:t>
                      </a:r>
                      <a:endParaRPr lang="ko-KR" sz="16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사전훈련 모델 </a:t>
                      </a: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기반 텍스트 분류 모델, </a:t>
                      </a:r>
                      <a:endParaRPr lang="ko-KR" altLang="en-US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</a:t>
                      </a:r>
                      <a:r>
                        <a:rPr lang="ko-KR" altLang="en-US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</a:t>
                      </a: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합성 데이터 사용한 일반 대화 데이터 추가, </a:t>
                      </a:r>
                      <a:r>
                        <a:rPr lang="ko-KR" sz="1400" b="1" i="0" u="none" strike="noStrike" noProof="0" err="1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Augmentation</a:t>
                      </a: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기법 활용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71220250"/>
                  </a:ext>
                </a:extLst>
              </a:tr>
              <a:tr h="10812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응용 분야</a:t>
                      </a:r>
                      <a:endParaRPr lang="ko-KR" sz="16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1. 범죄 예측 및 대응 </a:t>
                      </a:r>
                      <a:r>
                        <a:rPr lang="ko-KR" sz="1400" b="1" i="0" u="none" strike="noStrike" noProof="0" err="1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챗봇</a:t>
                      </a: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(어린이 보호) 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2. 폭언 감지 시스템 (콜센터, 고객 대응) 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3. 범죄 예방 교육 프로그램 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4. 악플 방지 시스템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23581589"/>
                  </a:ext>
                </a:extLst>
              </a:tr>
              <a:tr h="10812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프로젝트 범위</a:t>
                      </a:r>
                      <a:endParaRPr lang="ko-KR" sz="16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- 협박, 갈취, 괴롭힘, 일반 대화 5가지 클래스 분류 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- </a:t>
                      </a:r>
                      <a:r>
                        <a:rPr lang="ko-KR" sz="1400" b="1" i="0" u="none" strike="noStrike" noProof="0" err="1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Pre-trained</a:t>
                      </a: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모델(</a:t>
                      </a:r>
                      <a:r>
                        <a:rPr lang="ko-KR" sz="1400" b="1" i="0" u="none" strike="noStrike" noProof="0" err="1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KoBART</a:t>
                      </a: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) 사용 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- 일반 대화 합성 데이터 생성 및 학습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92622275"/>
                  </a:ext>
                </a:extLst>
              </a:tr>
              <a:tr h="7568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성과 목표</a:t>
                      </a:r>
                      <a:endParaRPr lang="ko-KR" sz="16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- 범죄 대화 감지 정확도 85% 이상 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- 일반 대화 및 범죄 대화 분류 모델 성능 평가 및 최적화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78532730"/>
                  </a:ext>
                </a:extLst>
              </a:tr>
              <a:tr h="4942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예상 소요 기간</a:t>
                      </a:r>
                      <a:endParaRPr lang="ko-KR" sz="16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4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3개월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166619894"/>
                  </a:ext>
                </a:extLst>
              </a:tr>
              <a:tr h="7414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noProof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기대 효과</a:t>
                      </a:r>
                      <a:endParaRPr lang="ko-KR" sz="16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>
                          <a:solidFill>
                            <a:srgbClr val="000000"/>
                          </a:solidFill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 범죄 대화 사전 감지 및 대응을 통해 사회 안전 강화 교육 프로그램 </a:t>
                      </a:r>
                      <a:endParaRPr lang="ko-KR" altLang="en-US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>
                          <a:solidFill>
                            <a:srgbClr val="000000"/>
                          </a:solidFill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</a:t>
                      </a:r>
                      <a:r>
                        <a:rPr lang="ko-KR" altLang="en-US" sz="1400" b="1" i="0" u="none" strike="noStrike" noProof="0">
                          <a:solidFill>
                            <a:srgbClr val="000000"/>
                          </a:solidFill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 </a:t>
                      </a:r>
                      <a:r>
                        <a:rPr lang="ko-KR" sz="1400" b="1" i="0" u="none" strike="noStrike" noProof="0">
                          <a:solidFill>
                            <a:srgbClr val="000000"/>
                          </a:solidFill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및 서비스 품질 향상</a:t>
                      </a:r>
                      <a:endParaRPr lang="ko-KR" sz="1400" b="1" i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05551549"/>
                  </a:ext>
                </a:extLst>
              </a:tr>
            </a:tbl>
          </a:graphicData>
        </a:graphic>
      </p:graphicFrame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F3D784B5-A3AD-0684-6CAD-18D45DF293F2}"/>
              </a:ext>
            </a:extLst>
          </p:cNvPr>
          <p:cNvSpPr txBox="1">
            <a:spLocks/>
          </p:cNvSpPr>
          <p:nvPr/>
        </p:nvSpPr>
        <p:spPr>
          <a:xfrm>
            <a:off x="15014607" y="8313720"/>
            <a:ext cx="2082075" cy="245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데이터 </a:t>
            </a:r>
            <a:r>
              <a:rPr lang="ko-KR" altLang="en-US" b="1" err="1">
                <a:latin typeface="Pretendard Variable ExtraBold"/>
                <a:ea typeface="Pretendard Variable ExtraBold"/>
                <a:cs typeface="Pretendard Variable ExtraBold"/>
              </a:rPr>
              <a:t>전처리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모델링</a:t>
            </a:r>
            <a:endParaRPr lang="en-US" altLang="ko-KR" b="1">
              <a:latin typeface="Pretendard Variable ExtraBold"/>
              <a:ea typeface="Pretendard Variable ExtraBold"/>
              <a:cs typeface="Pretendard Variable ExtraBold"/>
            </a:endParaRPr>
          </a:p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902623BC-9077-DC15-7ECD-4EC57CEF4D90}"/>
              </a:ext>
            </a:extLst>
          </p:cNvPr>
          <p:cNvSpPr txBox="1">
            <a:spLocks/>
          </p:cNvSpPr>
          <p:nvPr/>
        </p:nvSpPr>
        <p:spPr>
          <a:xfrm>
            <a:off x="12643199" y="8329797"/>
            <a:ext cx="1851547" cy="273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 증강</a:t>
            </a:r>
            <a:endParaRPr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조사 </a:t>
            </a:r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63E9C1AD-56A1-3B8B-CA33-F6BECBE87997}"/>
              </a:ext>
            </a:extLst>
          </p:cNvPr>
          <p:cNvSpPr txBox="1">
            <a:spLocks/>
          </p:cNvSpPr>
          <p:nvPr/>
        </p:nvSpPr>
        <p:spPr>
          <a:xfrm>
            <a:off x="10266707" y="8340650"/>
            <a:ext cx="2082078" cy="273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진행관리</a:t>
            </a:r>
            <a:endParaRPr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발표 로직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모델링</a:t>
            </a:r>
            <a:endParaRPr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lang="en-US" alt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8" name="텍스트 개체 틀 1">
            <a:extLst>
              <a:ext uri="{FF2B5EF4-FFF2-40B4-BE49-F238E27FC236}">
                <a16:creationId xmlns:a16="http://schemas.microsoft.com/office/drawing/2014/main" id="{BF7000FA-4B61-5B98-006B-D794FA503937}"/>
              </a:ext>
            </a:extLst>
          </p:cNvPr>
          <p:cNvSpPr txBox="1">
            <a:spLocks/>
          </p:cNvSpPr>
          <p:nvPr/>
        </p:nvSpPr>
        <p:spPr>
          <a:xfrm>
            <a:off x="9346374" y="1576405"/>
            <a:ext cx="4527706" cy="3693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ko-KR" altLang="en-US" sz="3200" kern="1200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인공지능개발혁신부서</a:t>
            </a:r>
            <a:endParaRPr lang="ko-KR" altLang="en-US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9" name="텍스트 개체 틀 1">
            <a:extLst>
              <a:ext uri="{FF2B5EF4-FFF2-40B4-BE49-F238E27FC236}">
                <a16:creationId xmlns:a16="http://schemas.microsoft.com/office/drawing/2014/main" id="{97CC3902-283C-E745-3F26-1E83B11717AE}"/>
              </a:ext>
            </a:extLst>
          </p:cNvPr>
          <p:cNvSpPr txBox="1">
            <a:spLocks/>
          </p:cNvSpPr>
          <p:nvPr/>
        </p:nvSpPr>
        <p:spPr>
          <a:xfrm>
            <a:off x="742950" y="1576405"/>
            <a:ext cx="4527706" cy="3693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ko-KR" altLang="en-US" sz="3200" kern="1200" spc="260" dirty="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Extenda 20 Micro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수주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E2D75C-4FEE-2C0D-6A62-51A4FC474C0E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4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164710-1E8D-B1F2-04EA-04C51969D2A1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3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D622987-455D-E370-EA1A-7DA9C40A032F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2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E21788-16EA-FCA9-EC50-E85BFB1AA84E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1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08E76-C36B-1B40-CC3A-C641B906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0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C9FD79DF-9C1A-058E-E0AF-B3F9F4D92613}"/>
              </a:ext>
            </a:extLst>
          </p:cNvPr>
          <p:cNvSpPr/>
          <p:nvPr/>
        </p:nvSpPr>
        <p:spPr>
          <a:xfrm>
            <a:off x="9137530" y="6722176"/>
            <a:ext cx="8229600" cy="2852052"/>
          </a:xfrm>
          <a:prstGeom prst="rect">
            <a:avLst/>
          </a:prstGeom>
          <a:solidFill>
            <a:srgbClr val="2A52BF">
              <a:alpha val="3137"/>
            </a:srgbClr>
          </a:solidFill>
          <a:ln w="28575">
            <a:solidFill>
              <a:srgbClr val="A9A9A9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331E3F7-9A08-2E3C-7178-0B697744DB8F}"/>
              </a:ext>
            </a:extLst>
          </p:cNvPr>
          <p:cNvSpPr/>
          <p:nvPr/>
        </p:nvSpPr>
        <p:spPr>
          <a:xfrm>
            <a:off x="914401" y="2375202"/>
            <a:ext cx="8229600" cy="7200000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BA1B06-E6C2-74F8-0916-8526A7D38FB3}"/>
              </a:ext>
            </a:extLst>
          </p:cNvPr>
          <p:cNvSpPr/>
          <p:nvPr/>
        </p:nvSpPr>
        <p:spPr>
          <a:xfrm>
            <a:off x="9137530" y="2375202"/>
            <a:ext cx="8229600" cy="7200000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34BC8A-5DC3-A1FB-C038-4D95214E99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6"/>
            <a:ext cx="8229600" cy="492443"/>
          </a:xfrm>
        </p:spPr>
        <p:txBody>
          <a:bodyPr/>
          <a:lstStyle/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1-1.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워크플로우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1CF85-AA29-7152-0D49-C50E58218F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2000" b="1">
                <a:latin typeface="Pretendard Variable ExtraBold"/>
                <a:ea typeface="Pretendard Variable ExtraBold"/>
                <a:cs typeface="Pretendard Variable ExtraBold"/>
              </a:rPr>
              <a:t>프로젝트는</a:t>
            </a:r>
            <a:r>
              <a:rPr lang="en-US" altLang="ko-KR" sz="2000" b="1">
                <a:latin typeface="Pretendard Variable ExtraBold"/>
                <a:ea typeface="Pretendard Variable ExtraBold"/>
                <a:cs typeface="Pretendard Variable ExtraBold"/>
              </a:rPr>
              <a:t>, 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/>
                <a:ea typeface="Pretendard Variable ExtraBold"/>
                <a:cs typeface="Pretendard Variable ExtraBold"/>
              </a:rPr>
              <a:t>모델선별과정</a:t>
            </a:r>
            <a:r>
              <a:rPr lang="en-US" altLang="ko-KR" sz="2000" b="1">
                <a:latin typeface="Pretendard Variable ExtraBold"/>
                <a:ea typeface="Pretendard Variable ExtraBold"/>
                <a:cs typeface="Pretendard Variable ExtraBold"/>
              </a:rPr>
              <a:t>(stage 1), 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/>
                <a:ea typeface="Pretendard Variable ExtraBold"/>
                <a:cs typeface="Pretendard Variable ExtraBold"/>
              </a:rPr>
              <a:t>모델개선과정</a:t>
            </a:r>
            <a:r>
              <a:rPr lang="en-US" altLang="ko-KR" sz="2000" b="1">
                <a:latin typeface="Pretendard Variable ExtraBold"/>
                <a:ea typeface="Pretendard Variable ExtraBold"/>
                <a:cs typeface="Pretendard Variable ExtraBold"/>
              </a:rPr>
              <a:t>(stage 2), </a:t>
            </a:r>
            <a:r>
              <a:rPr lang="ko-KR" altLang="en-US" sz="2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/>
                <a:ea typeface="Pretendard Variable ExtraBold"/>
                <a:cs typeface="Pretendard Variable ExtraBold"/>
              </a:rPr>
              <a:t>타겟시장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/>
                <a:ea typeface="Pretendard Variable ExtraBold"/>
                <a:cs typeface="Pretendard Variable ExtraBold"/>
              </a:rPr>
              <a:t>&amp;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/>
                <a:ea typeface="Pretendard Variable ExtraBold"/>
                <a:cs typeface="Pretendard Variable ExtraBold"/>
              </a:rPr>
              <a:t>MVP</a:t>
            </a:r>
            <a:r>
              <a:rPr lang="en-US" altLang="ko-KR" sz="2000" b="1">
                <a:latin typeface="Pretendard Variable ExtraBold"/>
                <a:ea typeface="Pretendard Variable ExtraBold"/>
                <a:cs typeface="Pretendard Variable ExtraBold"/>
              </a:rPr>
              <a:t>(stage3)</a:t>
            </a:r>
            <a:r>
              <a:rPr lang="ko-KR" altLang="en-US" sz="2000" b="1">
                <a:latin typeface="Pretendard Variable ExtraBold"/>
                <a:ea typeface="Pretendard Variable ExtraBold"/>
                <a:cs typeface="Pretendard Variable ExtraBold"/>
              </a:rPr>
              <a:t> 총 </a:t>
            </a:r>
            <a:r>
              <a:rPr lang="en-US" altLang="ko-KR" sz="2000" b="1">
                <a:latin typeface="Pretendard Variable ExtraBold"/>
                <a:ea typeface="Pretendard Variable ExtraBold"/>
                <a:cs typeface="Pretendard Variable ExtraBold"/>
              </a:rPr>
              <a:t>3 </a:t>
            </a:r>
            <a:r>
              <a:rPr lang="ko-KR" altLang="en-US" sz="2000" b="1">
                <a:latin typeface="Pretendard Variable ExtraBold"/>
                <a:ea typeface="Pretendard Variable ExtraBold"/>
                <a:cs typeface="Pretendard Variable ExtraBold"/>
              </a:rPr>
              <a:t>단계로 구성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0EF30C4-61B0-4B4D-F858-7DC69761C85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개요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AFFEC4-19C8-2362-CF71-0590CB411F68}"/>
              </a:ext>
            </a:extLst>
          </p:cNvPr>
          <p:cNvGrpSpPr/>
          <p:nvPr/>
        </p:nvGrpSpPr>
        <p:grpSpPr>
          <a:xfrm>
            <a:off x="1228442" y="3781975"/>
            <a:ext cx="1908000" cy="1907940"/>
            <a:chOff x="3698876" y="3700822"/>
            <a:chExt cx="1908000" cy="1907940"/>
          </a:xfrm>
        </p:grpSpPr>
        <p:sp>
          <p:nvSpPr>
            <p:cNvPr id="14" name="텍스트 개체 틀 1">
              <a:extLst>
                <a:ext uri="{FF2B5EF4-FFF2-40B4-BE49-F238E27FC236}">
                  <a16:creationId xmlns:a16="http://schemas.microsoft.com/office/drawing/2014/main" id="{50EADED7-2BEC-DF6C-F4BA-A873D0A031A7}"/>
                </a:ext>
              </a:extLst>
            </p:cNvPr>
            <p:cNvSpPr txBox="1">
              <a:spLocks/>
            </p:cNvSpPr>
            <p:nvPr/>
          </p:nvSpPr>
          <p:spPr>
            <a:xfrm>
              <a:off x="3698876" y="3700822"/>
              <a:ext cx="1908000" cy="64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데이터증강을 곁들인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6CC2212-EDD6-69E4-A3B9-A42764F9BE62}"/>
                </a:ext>
              </a:extLst>
            </p:cNvPr>
            <p:cNvSpPr/>
            <p:nvPr/>
          </p:nvSpPr>
          <p:spPr>
            <a:xfrm>
              <a:off x="3752876" y="4420762"/>
              <a:ext cx="1800000" cy="1188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데이터</a:t>
              </a:r>
              <a:b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</a:br>
              <a:r>
                <a:rPr lang="ko-KR" alt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전처리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FE6E23-BC30-4C38-86DB-A44B1DCE10DA}"/>
              </a:ext>
            </a:extLst>
          </p:cNvPr>
          <p:cNvCxnSpPr>
            <a:cxnSpLocks/>
          </p:cNvCxnSpPr>
          <p:nvPr/>
        </p:nvCxnSpPr>
        <p:spPr>
          <a:xfrm>
            <a:off x="3082442" y="5143500"/>
            <a:ext cx="57515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C2013B-F8A5-64C7-7FAD-36DD7680F2B4}"/>
              </a:ext>
            </a:extLst>
          </p:cNvPr>
          <p:cNvCxnSpPr>
            <a:cxnSpLocks/>
          </p:cNvCxnSpPr>
          <p:nvPr/>
        </p:nvCxnSpPr>
        <p:spPr>
          <a:xfrm>
            <a:off x="11582400" y="5162190"/>
            <a:ext cx="994684" cy="516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A1E0E9-EA0E-90C3-037A-DA5AAEC52D5E}"/>
              </a:ext>
            </a:extLst>
          </p:cNvPr>
          <p:cNvGrpSpPr/>
          <p:nvPr/>
        </p:nvGrpSpPr>
        <p:grpSpPr>
          <a:xfrm>
            <a:off x="6324600" y="3987947"/>
            <a:ext cx="1908000" cy="1913490"/>
            <a:chOff x="10455728" y="3695272"/>
            <a:chExt cx="1908000" cy="191349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6E4C3F3-EFD1-C007-6773-392A84C18606}"/>
                </a:ext>
              </a:extLst>
            </p:cNvPr>
            <p:cNvSpPr/>
            <p:nvPr/>
          </p:nvSpPr>
          <p:spPr>
            <a:xfrm>
              <a:off x="10509728" y="4420762"/>
              <a:ext cx="1800000" cy="1188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평가</a:t>
              </a:r>
            </a:p>
          </p:txBody>
        </p:sp>
        <p:sp>
          <p:nvSpPr>
            <p:cNvPr id="27" name="텍스트 개체 틀 1">
              <a:extLst>
                <a:ext uri="{FF2B5EF4-FFF2-40B4-BE49-F238E27FC236}">
                  <a16:creationId xmlns:a16="http://schemas.microsoft.com/office/drawing/2014/main" id="{49685577-4D88-3234-FD2C-CE1A868CAEA9}"/>
                </a:ext>
              </a:extLst>
            </p:cNvPr>
            <p:cNvSpPr txBox="1">
              <a:spLocks/>
            </p:cNvSpPr>
            <p:nvPr/>
          </p:nvSpPr>
          <p:spPr>
            <a:xfrm>
              <a:off x="10455728" y="3695272"/>
              <a:ext cx="1908000" cy="64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성능향상을 위한 </a:t>
              </a:r>
              <a:br>
                <a:rPr lang="en-US" altLang="ko-KR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</a:br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고민을 곁들인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FD1718-0945-E522-D5CC-081F97168A60}"/>
              </a:ext>
            </a:extLst>
          </p:cNvPr>
          <p:cNvGrpSpPr/>
          <p:nvPr/>
        </p:nvGrpSpPr>
        <p:grpSpPr>
          <a:xfrm>
            <a:off x="12801600" y="6896100"/>
            <a:ext cx="1908000" cy="1913490"/>
            <a:chOff x="12681124" y="3695272"/>
            <a:chExt cx="1908000" cy="191349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0695C8E-77A2-67D2-C873-D3616A46E53A}"/>
                </a:ext>
              </a:extLst>
            </p:cNvPr>
            <p:cNvSpPr/>
            <p:nvPr/>
          </p:nvSpPr>
          <p:spPr>
            <a:xfrm>
              <a:off x="12735124" y="4420762"/>
              <a:ext cx="1800000" cy="1188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타겟 시장 </a:t>
              </a:r>
              <a:endParaRPr lang="en-US" altLang="ko-KR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&amp; </a:t>
              </a:r>
            </a:p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MVP</a:t>
              </a:r>
              <a:endPara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8" name="텍스트 개체 틀 1">
              <a:extLst>
                <a:ext uri="{FF2B5EF4-FFF2-40B4-BE49-F238E27FC236}">
                  <a16:creationId xmlns:a16="http://schemas.microsoft.com/office/drawing/2014/main" id="{95AEF8CE-F530-BB70-EEA5-E67C4EAD2041}"/>
                </a:ext>
              </a:extLst>
            </p:cNvPr>
            <p:cNvSpPr txBox="1">
              <a:spLocks/>
            </p:cNvSpPr>
            <p:nvPr/>
          </p:nvSpPr>
          <p:spPr>
            <a:xfrm>
              <a:off x="12681124" y="3695272"/>
              <a:ext cx="1908000" cy="64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귀하게 키운 모델</a:t>
              </a:r>
              <a:br>
                <a:rPr lang="en-US" altLang="ko-KR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</a:br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사랑 받도록 </a:t>
              </a:r>
              <a:br>
                <a:rPr lang="en-US" altLang="ko-KR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</a:br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고민한 흔적을 곁들인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6D1555E-8CF8-8CF6-20B7-F193ADB48398}"/>
              </a:ext>
            </a:extLst>
          </p:cNvPr>
          <p:cNvGrpSpPr/>
          <p:nvPr/>
        </p:nvGrpSpPr>
        <p:grpSpPr>
          <a:xfrm>
            <a:off x="3810000" y="2631184"/>
            <a:ext cx="1908000" cy="6155995"/>
            <a:chOff x="3810000" y="2631184"/>
            <a:chExt cx="1908000" cy="61559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B49040-A354-8BAD-5E70-59C9FE368A2C}"/>
                </a:ext>
              </a:extLst>
            </p:cNvPr>
            <p:cNvGrpSpPr/>
            <p:nvPr/>
          </p:nvGrpSpPr>
          <p:grpSpPr>
            <a:xfrm>
              <a:off x="3810000" y="2631184"/>
              <a:ext cx="1908000" cy="1445490"/>
              <a:chOff x="8194332" y="3695272"/>
              <a:chExt cx="1908000" cy="144549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01987D9-D129-9D6C-F1D9-F7DFAF38CE27}"/>
                  </a:ext>
                </a:extLst>
              </p:cNvPr>
              <p:cNvSpPr/>
              <p:nvPr/>
            </p:nvSpPr>
            <p:spPr>
              <a:xfrm>
                <a:off x="8248332" y="4420762"/>
                <a:ext cx="1800000" cy="72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/>
                    <a:ea typeface="Pretendard Variable ExtraBold"/>
                    <a:cs typeface="Pretendard Variable ExtraBold"/>
                  </a:rPr>
                  <a:t>모델 1</a:t>
                </a:r>
                <a:endPara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26" name="텍스트 개체 틀 1">
                <a:extLst>
                  <a:ext uri="{FF2B5EF4-FFF2-40B4-BE49-F238E27FC236}">
                    <a16:creationId xmlns:a16="http://schemas.microsoft.com/office/drawing/2014/main" id="{ECE8C2D3-6DB4-0DA2-613B-5CE6172B32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4332" y="3695272"/>
                <a:ext cx="1908000" cy="648000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다양한 모델 성능 비교</a:t>
                </a:r>
                <a:r>
                  <a:rPr lang="en-US" altLang="ko-KR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 </a:t>
                </a:r>
                <a:r>
                  <a:rPr lang="ko-KR" altLang="en-US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및</a:t>
                </a:r>
                <a:br>
                  <a:rPr lang="en-US" altLang="ko-KR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</a:br>
                <a:r>
                  <a:rPr lang="ko-KR" altLang="en-US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모델선택 과정을 곁들인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9AF009C-6CD8-902F-B14F-607F13356274}"/>
                </a:ext>
              </a:extLst>
            </p:cNvPr>
            <p:cNvGrpSpPr/>
            <p:nvPr/>
          </p:nvGrpSpPr>
          <p:grpSpPr>
            <a:xfrm>
              <a:off x="3810000" y="4201352"/>
              <a:ext cx="1908000" cy="1445490"/>
              <a:chOff x="8194332" y="3695272"/>
              <a:chExt cx="1908000" cy="1445490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2DEA4590-4084-EE74-64B0-F1F5C2F9C518}"/>
                  </a:ext>
                </a:extLst>
              </p:cNvPr>
              <p:cNvSpPr/>
              <p:nvPr/>
            </p:nvSpPr>
            <p:spPr>
              <a:xfrm>
                <a:off x="8248332" y="4420762"/>
                <a:ext cx="1800000" cy="72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/>
                    <a:ea typeface="Pretendard Variable ExtraBold"/>
                    <a:cs typeface="Pretendard Variable ExtraBold"/>
                  </a:rPr>
                  <a:t>모델 2</a:t>
                </a:r>
                <a:endPara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45" name="텍스트 개체 틀 1">
                <a:extLst>
                  <a:ext uri="{FF2B5EF4-FFF2-40B4-BE49-F238E27FC236}">
                    <a16:creationId xmlns:a16="http://schemas.microsoft.com/office/drawing/2014/main" id="{E0614629-A5B5-191F-D54C-07085F1ED4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4332" y="3695272"/>
                <a:ext cx="1908000" cy="648000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다양한 모델 성능 비교</a:t>
                </a:r>
                <a:r>
                  <a:rPr lang="en-US" altLang="ko-KR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 </a:t>
                </a:r>
                <a:r>
                  <a:rPr lang="ko-KR" altLang="en-US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및</a:t>
                </a:r>
                <a:br>
                  <a:rPr lang="en-US" altLang="ko-KR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</a:br>
                <a:r>
                  <a:rPr lang="ko-KR" altLang="en-US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모델선택 과정을 곁들인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F10A5CB-B8AD-57C0-FF6C-69DF34522424}"/>
                </a:ext>
              </a:extLst>
            </p:cNvPr>
            <p:cNvGrpSpPr/>
            <p:nvPr/>
          </p:nvGrpSpPr>
          <p:grpSpPr>
            <a:xfrm>
              <a:off x="3810000" y="5771520"/>
              <a:ext cx="1908000" cy="1445490"/>
              <a:chOff x="8194332" y="3695272"/>
              <a:chExt cx="1908000" cy="1445490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7F52E60-A455-1DBD-C4E5-0AAD083B469E}"/>
                  </a:ext>
                </a:extLst>
              </p:cNvPr>
              <p:cNvSpPr/>
              <p:nvPr/>
            </p:nvSpPr>
            <p:spPr>
              <a:xfrm>
                <a:off x="8248332" y="4420762"/>
                <a:ext cx="1800000" cy="72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/>
                    <a:ea typeface="Pretendard Variable ExtraBold"/>
                    <a:cs typeface="Pretendard Variable ExtraBold"/>
                  </a:rPr>
                  <a:t>모델 3</a:t>
                </a:r>
                <a:endPara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48" name="텍스트 개체 틀 1">
                <a:extLst>
                  <a:ext uri="{FF2B5EF4-FFF2-40B4-BE49-F238E27FC236}">
                    <a16:creationId xmlns:a16="http://schemas.microsoft.com/office/drawing/2014/main" id="{220C3DE8-5A3B-EEB1-FD8C-F16561E8FC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4332" y="3695272"/>
                <a:ext cx="1908000" cy="648000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indent="0" algn="ctr"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Square" panose="020B0600000101010101" charset="-127"/>
                    <a:ea typeface="Nanum Square" panose="020B0600000101010101" charset="-127"/>
                  </a:defRPr>
                </a:lvl1pPr>
                <a:lvl2pPr marL="6858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ko-KR" altLang="en-US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다양한 모델 성능 비교</a:t>
                </a:r>
                <a:r>
                  <a:rPr lang="en-US" altLang="ko-KR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 </a:t>
                </a:r>
                <a:r>
                  <a:rPr lang="ko-KR" altLang="en-US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및</a:t>
                </a:r>
                <a:br>
                  <a:rPr lang="en-US" altLang="ko-KR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</a:br>
                <a:r>
                  <a:rPr lang="ko-KR" altLang="en-US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모델선택 과정을 곁들인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15FF652-2508-C757-2FE3-2897482529D9}"/>
                </a:ext>
              </a:extLst>
            </p:cNvPr>
            <p:cNvGrpSpPr/>
            <p:nvPr/>
          </p:nvGrpSpPr>
          <p:grpSpPr>
            <a:xfrm>
              <a:off x="3810000" y="7341689"/>
              <a:ext cx="1908000" cy="1445490"/>
              <a:chOff x="8194332" y="3695272"/>
              <a:chExt cx="1908000" cy="1445490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3B7CF9BF-8EC3-5979-A0F2-80281E1E8EEE}"/>
                  </a:ext>
                </a:extLst>
              </p:cNvPr>
              <p:cNvSpPr/>
              <p:nvPr/>
            </p:nvSpPr>
            <p:spPr>
              <a:xfrm>
                <a:off x="8248332" y="4420762"/>
                <a:ext cx="1800000" cy="72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/>
                    <a:ea typeface="Pretendard Variable ExtraBold"/>
                    <a:cs typeface="Pretendard Variable ExtraBold"/>
                  </a:rPr>
                  <a:t>모델 4</a:t>
                </a:r>
                <a:endPara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51" name="텍스트 개체 틀 1">
                <a:extLst>
                  <a:ext uri="{FF2B5EF4-FFF2-40B4-BE49-F238E27FC236}">
                    <a16:creationId xmlns:a16="http://schemas.microsoft.com/office/drawing/2014/main" id="{C7E2EBD1-16BA-23CA-18B3-17BA758AC9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4332" y="3695272"/>
                <a:ext cx="1908000" cy="648000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다양한 모델 성능 비교</a:t>
                </a:r>
                <a:r>
                  <a:rPr lang="en-US" altLang="ko-KR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 </a:t>
                </a:r>
                <a:r>
                  <a:rPr lang="ko-KR" altLang="en-US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및</a:t>
                </a:r>
                <a:br>
                  <a:rPr lang="en-US" altLang="ko-KR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</a:br>
                <a:r>
                  <a:rPr lang="ko-KR" altLang="en-US" sz="1200" b="1"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모델선택 과정을 곁들인</a:t>
                </a:r>
              </a:p>
            </p:txBody>
          </p:sp>
        </p:grp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826464D-EB9A-4C32-D40D-8A8AC82478CD}"/>
              </a:ext>
            </a:extLst>
          </p:cNvPr>
          <p:cNvSpPr/>
          <p:nvPr/>
        </p:nvSpPr>
        <p:spPr>
          <a:xfrm>
            <a:off x="1288589" y="5816027"/>
            <a:ext cx="1800000" cy="7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시각화</a:t>
            </a:r>
          </a:p>
        </p:txBody>
      </p:sp>
      <p:sp>
        <p:nvSpPr>
          <p:cNvPr id="53" name="순서도: 판단 52">
            <a:extLst>
              <a:ext uri="{FF2B5EF4-FFF2-40B4-BE49-F238E27FC236}">
                <a16:creationId xmlns:a16="http://schemas.microsoft.com/office/drawing/2014/main" id="{85798EB9-74EC-440F-FDD4-6F0F4E16B6F7}"/>
              </a:ext>
            </a:extLst>
          </p:cNvPr>
          <p:cNvSpPr/>
          <p:nvPr/>
        </p:nvSpPr>
        <p:spPr>
          <a:xfrm>
            <a:off x="8504896" y="4768678"/>
            <a:ext cx="1078993" cy="811721"/>
          </a:xfrm>
          <a:prstGeom prst="flowChartDecision">
            <a:avLst/>
          </a:prstGeom>
          <a:solidFill>
            <a:srgbClr val="808080"/>
          </a:solidFill>
          <a:ln>
            <a:solidFill>
              <a:srgbClr val="A9A9A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XOR</a:t>
            </a:r>
            <a:endParaRPr lang="ko-KR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C3D8834-281D-7B06-D8AB-79E5820702A1}"/>
              </a:ext>
            </a:extLst>
          </p:cNvPr>
          <p:cNvSpPr/>
          <p:nvPr/>
        </p:nvSpPr>
        <p:spPr>
          <a:xfrm>
            <a:off x="936470" y="2360426"/>
            <a:ext cx="1120930" cy="410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Phase 1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EAEFA41-2B73-C0A6-B1BC-8630374F2E11}"/>
              </a:ext>
            </a:extLst>
          </p:cNvPr>
          <p:cNvSpPr/>
          <p:nvPr/>
        </p:nvSpPr>
        <p:spPr>
          <a:xfrm>
            <a:off x="9137529" y="2375203"/>
            <a:ext cx="1143000" cy="395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Phase 2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277448-7146-4446-B7B9-C916E0487A3B}"/>
              </a:ext>
            </a:extLst>
          </p:cNvPr>
          <p:cNvSpPr/>
          <p:nvPr/>
        </p:nvSpPr>
        <p:spPr>
          <a:xfrm>
            <a:off x="15830550" y="9182100"/>
            <a:ext cx="1536580" cy="39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Phase 3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4DBC4D5-B5D5-5CE3-835F-A1EFC9A35250}"/>
              </a:ext>
            </a:extLst>
          </p:cNvPr>
          <p:cNvGrpSpPr/>
          <p:nvPr/>
        </p:nvGrpSpPr>
        <p:grpSpPr>
          <a:xfrm>
            <a:off x="9982200" y="4076700"/>
            <a:ext cx="1908000" cy="1445490"/>
            <a:chOff x="8194332" y="3695272"/>
            <a:chExt cx="1908000" cy="14454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A5801BA8-2949-C8CF-7DEC-BFC6466EE1EB}"/>
                </a:ext>
              </a:extLst>
            </p:cNvPr>
            <p:cNvSpPr/>
            <p:nvPr/>
          </p:nvSpPr>
          <p:spPr>
            <a:xfrm>
              <a:off x="8248332" y="4420762"/>
              <a:ext cx="1800000" cy="7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선별된 모델</a:t>
              </a:r>
            </a:p>
          </p:txBody>
        </p:sp>
        <p:sp>
          <p:nvSpPr>
            <p:cNvPr id="61" name="텍스트 개체 틀 1">
              <a:extLst>
                <a:ext uri="{FF2B5EF4-FFF2-40B4-BE49-F238E27FC236}">
                  <a16:creationId xmlns:a16="http://schemas.microsoft.com/office/drawing/2014/main" id="{C4E25F07-AAB3-5EB7-205D-DD1DB63A5113}"/>
                </a:ext>
              </a:extLst>
            </p:cNvPr>
            <p:cNvSpPr txBox="1">
              <a:spLocks/>
            </p:cNvSpPr>
            <p:nvPr/>
          </p:nvSpPr>
          <p:spPr>
            <a:xfrm>
              <a:off x="8194332" y="3695272"/>
              <a:ext cx="1908000" cy="64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다양한 모델 성능 비교</a:t>
              </a:r>
              <a:r>
                <a:rPr lang="en-US" altLang="ko-KR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 </a:t>
              </a:r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및</a:t>
              </a:r>
              <a:br>
                <a:rPr lang="en-US" altLang="ko-KR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</a:br>
              <a:r>
                <a:rPr lang="ko-KR" altLang="en-US" sz="12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모델선택 과정을 곁들인</a:t>
              </a:r>
            </a:p>
          </p:txBody>
        </p:sp>
      </p:grpSp>
      <p:sp>
        <p:nvSpPr>
          <p:cNvPr id="63" name="텍스트 개체 틀 1">
            <a:extLst>
              <a:ext uri="{FF2B5EF4-FFF2-40B4-BE49-F238E27FC236}">
                <a16:creationId xmlns:a16="http://schemas.microsoft.com/office/drawing/2014/main" id="{88816F9A-3DB8-A828-6D6D-EADC7A80D47F}"/>
              </a:ext>
            </a:extLst>
          </p:cNvPr>
          <p:cNvSpPr txBox="1">
            <a:spLocks/>
          </p:cNvSpPr>
          <p:nvPr/>
        </p:nvSpPr>
        <p:spPr>
          <a:xfrm>
            <a:off x="12523084" y="2631184"/>
            <a:ext cx="1908000" cy="64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데이터증강을 곁들인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86D161E-EEE7-0F40-8F55-8A836CE01981}"/>
              </a:ext>
            </a:extLst>
          </p:cNvPr>
          <p:cNvSpPr/>
          <p:nvPr/>
        </p:nvSpPr>
        <p:spPr>
          <a:xfrm>
            <a:off x="12583231" y="4194695"/>
            <a:ext cx="1800000" cy="7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평가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4E11B43C-EC4D-39FB-0BAF-71837C913C7E}"/>
              </a:ext>
            </a:extLst>
          </p:cNvPr>
          <p:cNvSpPr/>
          <p:nvPr/>
        </p:nvSpPr>
        <p:spPr>
          <a:xfrm>
            <a:off x="12577084" y="5054461"/>
            <a:ext cx="1800000" cy="7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시각화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60C17FF5-E5B4-27C3-C092-80B5646F3937}"/>
              </a:ext>
            </a:extLst>
          </p:cNvPr>
          <p:cNvSpPr/>
          <p:nvPr/>
        </p:nvSpPr>
        <p:spPr>
          <a:xfrm>
            <a:off x="12577084" y="3351124"/>
            <a:ext cx="1800000" cy="7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학습</a:t>
            </a:r>
          </a:p>
        </p:txBody>
      </p:sp>
      <p:sp>
        <p:nvSpPr>
          <p:cNvPr id="68" name="순서도: 준비 67">
            <a:extLst>
              <a:ext uri="{FF2B5EF4-FFF2-40B4-BE49-F238E27FC236}">
                <a16:creationId xmlns:a16="http://schemas.microsoft.com/office/drawing/2014/main" id="{4084FBC2-D658-FD95-B961-B463E54E18C1}"/>
              </a:ext>
            </a:extLst>
          </p:cNvPr>
          <p:cNvSpPr/>
          <p:nvPr/>
        </p:nvSpPr>
        <p:spPr>
          <a:xfrm>
            <a:off x="15463523" y="4906856"/>
            <a:ext cx="1757677" cy="1015210"/>
          </a:xfrm>
          <a:prstGeom prst="flowChartPreparation">
            <a:avLst/>
          </a:prstGeom>
          <a:solidFill>
            <a:srgbClr val="808080"/>
          </a:solidFill>
          <a:ln>
            <a:solidFill>
              <a:srgbClr val="A9A9A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Kaggle</a:t>
            </a:r>
            <a:b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성능평가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0892ABA-6258-F348-1D1B-311927E67D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49200" y="5909190"/>
            <a:ext cx="2693400" cy="1919400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F09605A-9141-F114-90E2-8AB6CD7AB2EB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14377084" y="5414461"/>
            <a:ext cx="108643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CC5FB4AE-4BA9-C369-DD1A-8EDF430F4693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4655600" y="6448798"/>
            <a:ext cx="807923" cy="1766792"/>
          </a:xfrm>
          <a:prstGeom prst="bentConnector3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44F570F-D692-8389-06A8-772473CABB9D}"/>
              </a:ext>
            </a:extLst>
          </p:cNvPr>
          <p:cNvCxnSpPr>
            <a:cxnSpLocks/>
          </p:cNvCxnSpPr>
          <p:nvPr/>
        </p:nvCxnSpPr>
        <p:spPr>
          <a:xfrm>
            <a:off x="5749442" y="5143500"/>
            <a:ext cx="57515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28588AE-6BEC-FAEB-80D9-D545FA5FEB8B}"/>
              </a:ext>
            </a:extLst>
          </p:cNvPr>
          <p:cNvCxnSpPr>
            <a:cxnSpLocks/>
          </p:cNvCxnSpPr>
          <p:nvPr/>
        </p:nvCxnSpPr>
        <p:spPr>
          <a:xfrm>
            <a:off x="8187842" y="5143500"/>
            <a:ext cx="288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2AAA08D-3090-71C3-8910-FF058FA7364C}"/>
              </a:ext>
            </a:extLst>
          </p:cNvPr>
          <p:cNvCxnSpPr>
            <a:cxnSpLocks/>
          </p:cNvCxnSpPr>
          <p:nvPr/>
        </p:nvCxnSpPr>
        <p:spPr>
          <a:xfrm>
            <a:off x="9694200" y="5143500"/>
            <a:ext cx="288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순서도: 준비 74">
            <a:extLst>
              <a:ext uri="{FF2B5EF4-FFF2-40B4-BE49-F238E27FC236}">
                <a16:creationId xmlns:a16="http://schemas.microsoft.com/office/drawing/2014/main" id="{36705D32-967B-03A2-8940-AB409469BAA1}"/>
              </a:ext>
            </a:extLst>
          </p:cNvPr>
          <p:cNvSpPr/>
          <p:nvPr/>
        </p:nvSpPr>
        <p:spPr>
          <a:xfrm>
            <a:off x="15463523" y="5941193"/>
            <a:ext cx="1757677" cy="1015210"/>
          </a:xfrm>
          <a:prstGeom prst="flowChartPreparation">
            <a:avLst/>
          </a:prstGeom>
          <a:solidFill>
            <a:srgbClr val="808080"/>
          </a:solidFill>
          <a:ln>
            <a:solidFill>
              <a:srgbClr val="A9A9A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발표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2B0C9B-5DCD-C2FC-578E-65953A627F83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4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18EE77-8FFB-078E-CBB0-F65DA19190B3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3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54BE96-DC75-DA2A-310E-AC4AC3A94C77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2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E9263-FEFD-4932-CC33-5F5AF5F982FD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Nanum Square Bold" panose="020B0600000101010101" charset="-127"/>
                <a:ea typeface="Nanum Square Bold" panose="020B0600000101010101" charset="-127"/>
              </a:rPr>
              <a:t>1</a:t>
            </a:r>
            <a:endParaRPr lang="ko-KR" altLang="en-US" sz="1400" dirty="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0F3D5AD2-1746-0572-1F8D-AE6C306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2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C3757F-02C1-18E9-4B01-185161A53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6"/>
            <a:ext cx="8229600" cy="492443"/>
          </a:xfrm>
        </p:spPr>
        <p:txBody>
          <a:bodyPr/>
          <a:lstStyle/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2-1.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성능개선용 훈련 데이터 특성</a:t>
            </a: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07032929-E35C-1943-FF89-CA4C842F093E}"/>
              </a:ext>
            </a:extLst>
          </p:cNvPr>
          <p:cNvSpPr/>
          <p:nvPr/>
        </p:nvSpPr>
        <p:spPr>
          <a:xfrm flipV="1">
            <a:off x="9125630" y="1984644"/>
            <a:ext cx="0" cy="7249843"/>
          </a:xfrm>
          <a:prstGeom prst="line">
            <a:avLst/>
          </a:prstGeom>
          <a:ln w="9525" cap="flat">
            <a:solidFill>
              <a:srgbClr val="2A52B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7044-3F7E-A201-188A-1D6D782BDFD0}"/>
              </a:ext>
            </a:extLst>
          </p:cNvPr>
          <p:cNvSpPr txBox="1"/>
          <p:nvPr/>
        </p:nvSpPr>
        <p:spPr>
          <a:xfrm>
            <a:off x="1313456" y="5764813"/>
            <a:ext cx="6147486" cy="8754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동일 </a:t>
            </a:r>
            <a:r>
              <a:rPr lang="ko-KR" altLang="en-US" b="1" err="1">
                <a:latin typeface="Pretendard Variable ExtraBold"/>
                <a:ea typeface="Pretendard Variable ExtraBold"/>
                <a:cs typeface="Pretendard Variable ExtraBold"/>
              </a:rPr>
              <a:t>Class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ko-KR" altLang="en-US" b="1" err="1">
                <a:latin typeface="Pretendard Variable ExtraBold"/>
                <a:ea typeface="Pretendard Variable ExtraBold"/>
                <a:cs typeface="Pretendard Variable ExtraBold"/>
              </a:rPr>
              <a:t>data가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 연속적으로 존재하지 않게 배치</a:t>
            </a:r>
            <a:endParaRPr lang="ko-KR" b="1"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 </a:t>
            </a:r>
            <a:r>
              <a:rPr lang="ko-KR" altLang="en-US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-&gt; </a:t>
            </a:r>
            <a:r>
              <a:rPr lang="ko-KR" altLang="en-US" b="1" err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Random</a:t>
            </a:r>
            <a:r>
              <a:rPr lang="ko-KR" altLang="en-US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ko-KR" altLang="en-US" b="1" err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Sampling</a:t>
            </a:r>
            <a:r>
              <a:rPr lang="ko-KR" altLang="en-US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 수행</a:t>
            </a:r>
            <a:endParaRPr lang="ko-KR" altLang="en-US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5" name="그림 14" descr="텍스트, 스크린샷, 도표, 디스플레이이(가) 표시된 사진&#10;&#10;자동 생성된 설명">
            <a:extLst>
              <a:ext uri="{FF2B5EF4-FFF2-40B4-BE49-F238E27FC236}">
                <a16:creationId xmlns:a16="http://schemas.microsoft.com/office/drawing/2014/main" id="{8ED70177-759C-FDDB-E5F9-430D82BF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01" y="2680125"/>
            <a:ext cx="4214813" cy="2776537"/>
          </a:xfrm>
          <a:prstGeom prst="rect">
            <a:avLst/>
          </a:prstGeom>
        </p:spPr>
      </p:pic>
      <p:pic>
        <p:nvPicPr>
          <p:cNvPr id="17" name="그림 16" descr="도표, 스크린샷, 그래프, 텍스트이(가) 표시된 사진&#10;&#10;자동 생성된 설명">
            <a:extLst>
              <a:ext uri="{FF2B5EF4-FFF2-40B4-BE49-F238E27FC236}">
                <a16:creationId xmlns:a16="http://schemas.microsoft.com/office/drawing/2014/main" id="{941DDF4D-4CC7-B9EF-31AD-7D4EA2FF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538" y="2680419"/>
            <a:ext cx="4038601" cy="2895601"/>
          </a:xfrm>
          <a:prstGeom prst="rect">
            <a:avLst/>
          </a:prstGeom>
        </p:spPr>
      </p:pic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BA02AFE6-07D9-29D1-7FC9-9010ECF9075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선별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3CEA31-A0FA-A92C-9945-529D9347FCF0}"/>
              </a:ext>
            </a:extLst>
          </p:cNvPr>
          <p:cNvSpPr/>
          <p:nvPr/>
        </p:nvSpPr>
        <p:spPr>
          <a:xfrm>
            <a:off x="796018" y="1760840"/>
            <a:ext cx="8243887" cy="7571475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2683D52-0C9E-5222-0B90-8CBE14F5E238}"/>
              </a:ext>
            </a:extLst>
          </p:cNvPr>
          <p:cNvSpPr txBox="1">
            <a:spLocks/>
          </p:cNvSpPr>
          <p:nvPr/>
        </p:nvSpPr>
        <p:spPr>
          <a:xfrm>
            <a:off x="2801093" y="2186867"/>
            <a:ext cx="5457374" cy="4992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모델 선정을 위한 데이터 처리 과정</a:t>
            </a:r>
            <a:endParaRPr lang="ko-KR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94CCFF-12B1-4C21-D49D-8C273DDF2BE8}"/>
              </a:ext>
            </a:extLst>
          </p:cNvPr>
          <p:cNvSpPr/>
          <p:nvPr/>
        </p:nvSpPr>
        <p:spPr>
          <a:xfrm>
            <a:off x="3053442" y="1480492"/>
            <a:ext cx="3429000" cy="6641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790A15-C617-1F94-5F0B-6A23CF6AA7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96554" y="1562554"/>
            <a:ext cx="2942775" cy="37066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ko-KR" sz="2800" b="1" err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New_train</a:t>
            </a:r>
            <a:endParaRPr lang="ko-KR" altLang="en-US" sz="2800" b="1">
              <a:solidFill>
                <a:srgbClr val="FFFFF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D987B3-6C22-EBA3-03C8-16450226993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969584" y="2173096"/>
            <a:ext cx="5457374" cy="4992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모델의 성능 개선을 위한 데이터 처리 과정</a:t>
            </a:r>
            <a:endParaRPr lang="ko-KR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C42B28-1DC7-ABDD-C69B-03549665E7EE}"/>
              </a:ext>
            </a:extLst>
          </p:cNvPr>
          <p:cNvSpPr/>
          <p:nvPr/>
        </p:nvSpPr>
        <p:spPr>
          <a:xfrm>
            <a:off x="9285892" y="1765956"/>
            <a:ext cx="8240789" cy="7516391"/>
          </a:xfrm>
          <a:prstGeom prst="rect">
            <a:avLst/>
          </a:prstGeom>
          <a:noFill/>
          <a:ln w="28575">
            <a:solidFill>
              <a:srgbClr val="2A52B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4DACBB7-AB3E-9571-81B1-07ABCE9B6185}"/>
              </a:ext>
            </a:extLst>
          </p:cNvPr>
          <p:cNvSpPr/>
          <p:nvPr/>
        </p:nvSpPr>
        <p:spPr>
          <a:xfrm>
            <a:off x="11700643" y="1478899"/>
            <a:ext cx="3429000" cy="6641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9C613E-EEC9-1207-22A2-BE331328B7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809866" y="1528938"/>
            <a:ext cx="3210553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ko-KR" altLang="en-US" sz="2800" b="1" err="1">
                <a:solidFill>
                  <a:srgbClr val="FFFFFF"/>
                </a:solidFill>
                <a:latin typeface="Pretendard Variable ExtraBold"/>
                <a:ea typeface="Pretendard Variable ExtraBold"/>
                <a:cs typeface="Pretendard Variable ExtraBold"/>
              </a:rPr>
              <a:t>Aug_train</a:t>
            </a:r>
            <a:endParaRPr lang="ko-KR" altLang="en-US" sz="2800" b="1">
              <a:solidFill>
                <a:srgbClr val="FFFFFF"/>
              </a:solidFill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75729D-45FB-331E-C17D-E2D27B0F01D9}"/>
              </a:ext>
            </a:extLst>
          </p:cNvPr>
          <p:cNvSpPr txBox="1"/>
          <p:nvPr/>
        </p:nvSpPr>
        <p:spPr>
          <a:xfrm>
            <a:off x="1313456" y="6450612"/>
            <a:ext cx="8147735" cy="12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2.   데이터 불균형 해소 및 모델 성능 일반화를 위해 충분한 데이터 필요</a:t>
            </a:r>
            <a:endParaRPr lang="ko-KR" b="1"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 </a:t>
            </a:r>
            <a:r>
              <a:rPr lang="ko-KR" altLang="en-US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-&gt; Data </a:t>
            </a:r>
            <a:r>
              <a:rPr lang="ko-KR" altLang="en-US" b="1" err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Agumentation</a:t>
            </a:r>
            <a:r>
              <a:rPr lang="ko-KR" altLang="en-US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 및 </a:t>
            </a:r>
            <a:r>
              <a:rPr lang="ko-KR" altLang="en-US" b="1" err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down</a:t>
            </a:r>
            <a:r>
              <a:rPr lang="ko-KR" altLang="en-US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 </a:t>
            </a:r>
            <a:r>
              <a:rPr lang="ko-KR" altLang="en-US" b="1" err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sampling</a:t>
            </a:r>
            <a:r>
              <a:rPr lang="ko-KR" altLang="en-US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 수행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DF5AE0-67D5-C9F1-16F4-4DE26059D79C}"/>
              </a:ext>
            </a:extLst>
          </p:cNvPr>
          <p:cNvSpPr txBox="1"/>
          <p:nvPr/>
        </p:nvSpPr>
        <p:spPr>
          <a:xfrm>
            <a:off x="1313456" y="7611760"/>
            <a:ext cx="8147735" cy="12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3.   </a:t>
            </a:r>
            <a:r>
              <a:rPr lang="ko-KR" altLang="en-US" b="1" err="1">
                <a:latin typeface="Pretendard Variable ExtraBold"/>
                <a:ea typeface="Pretendard Variable ExtraBold"/>
                <a:cs typeface="Pretendard Variable ExtraBold"/>
              </a:rPr>
              <a:t>사전훈련된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ko-KR" altLang="en-US" b="1" err="1">
                <a:latin typeface="Pretendard Variable ExtraBold"/>
                <a:ea typeface="Pretendard Variable ExtraBold"/>
                <a:cs typeface="Pretendard Variable ExtraBold"/>
              </a:rPr>
              <a:t>토크나이저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 별 </a:t>
            </a:r>
            <a:r>
              <a:rPr lang="ko-KR" altLang="en-US" b="1" err="1">
                <a:latin typeface="Pretendard Variable ExtraBold"/>
                <a:ea typeface="Pretendard Variable ExtraBold"/>
                <a:cs typeface="Pretendard Variable ExtraBold"/>
              </a:rPr>
              <a:t>전처리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 수행 확인 필요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 </a:t>
            </a:r>
            <a:r>
              <a:rPr lang="ko-KR" altLang="en-US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-&gt; </a:t>
            </a:r>
            <a:r>
              <a:rPr lang="ko-KR" altLang="en-US" b="1" err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the-tokenizer-playground</a:t>
            </a:r>
            <a:r>
              <a:rPr lang="ko-KR" altLang="en-US" b="1">
                <a:solidFill>
                  <a:srgbClr val="2A52BF"/>
                </a:solidFill>
                <a:latin typeface="Pretendard Variable ExtraBold"/>
                <a:ea typeface="Pretendard Variable ExtraBold"/>
                <a:cs typeface="Pretendard Variable ExtraBold"/>
              </a:rPr>
              <a:t> 확인</a:t>
            </a:r>
          </a:p>
        </p:txBody>
      </p:sp>
      <p:sp>
        <p:nvSpPr>
          <p:cNvPr id="37" name="화살표: 갈매기형 수장 36">
            <a:extLst>
              <a:ext uri="{FF2B5EF4-FFF2-40B4-BE49-F238E27FC236}">
                <a16:creationId xmlns:a16="http://schemas.microsoft.com/office/drawing/2014/main" id="{A74E4FBD-C48F-4EBF-F701-8D0456633909}"/>
              </a:ext>
            </a:extLst>
          </p:cNvPr>
          <p:cNvSpPr/>
          <p:nvPr/>
        </p:nvSpPr>
        <p:spPr>
          <a:xfrm>
            <a:off x="8353486" y="5454992"/>
            <a:ext cx="1251121" cy="139013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7" name="표 6" descr="다채로움, 스크린샷, 직사각형, 그래픽이(가) 표시된 사진&#10;&#10;자동 생성된 설명">
            <a:extLst>
              <a:ext uri="{FF2B5EF4-FFF2-40B4-BE49-F238E27FC236}">
                <a16:creationId xmlns:a16="http://schemas.microsoft.com/office/drawing/2014/main" id="{25F411FC-05CA-798B-2633-8D3C856E2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08025"/>
              </p:ext>
            </p:extLst>
          </p:nvPr>
        </p:nvGraphicFramePr>
        <p:xfrm>
          <a:off x="9667693" y="5508433"/>
          <a:ext cx="7645836" cy="356146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82886">
                  <a:extLst>
                    <a:ext uri="{9D8B030D-6E8A-4147-A177-3AD203B41FA5}">
                      <a16:colId xmlns:a16="http://schemas.microsoft.com/office/drawing/2014/main" val="2261863444"/>
                    </a:ext>
                  </a:extLst>
                </a:gridCol>
                <a:gridCol w="1930743">
                  <a:extLst>
                    <a:ext uri="{9D8B030D-6E8A-4147-A177-3AD203B41FA5}">
                      <a16:colId xmlns:a16="http://schemas.microsoft.com/office/drawing/2014/main" val="4087103869"/>
                    </a:ext>
                  </a:extLst>
                </a:gridCol>
                <a:gridCol w="1877428">
                  <a:extLst>
                    <a:ext uri="{9D8B030D-6E8A-4147-A177-3AD203B41FA5}">
                      <a16:colId xmlns:a16="http://schemas.microsoft.com/office/drawing/2014/main" val="874993747"/>
                    </a:ext>
                  </a:extLst>
                </a:gridCol>
                <a:gridCol w="2054779">
                  <a:extLst>
                    <a:ext uri="{9D8B030D-6E8A-4147-A177-3AD203B41FA5}">
                      <a16:colId xmlns:a16="http://schemas.microsoft.com/office/drawing/2014/main" val="520964770"/>
                    </a:ext>
                  </a:extLst>
                </a:gridCol>
              </a:tblGrid>
              <a:tr h="52516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latin typeface="Pretendard Variable ExtraBold"/>
                          <a:ea typeface="Pretendard Variable ExtraBold"/>
                        </a:rPr>
                        <a:t>증강 방식</a:t>
                      </a:r>
                    </a:p>
                  </a:txBody>
                  <a:tcPr anchor="ctr">
                    <a:solidFill>
                      <a:srgbClr val="557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latin typeface="Pretendard Variable ExtraBold"/>
                          <a:ea typeface="Pretendard Variable ExtraBold"/>
                        </a:rPr>
                        <a:t>특징</a:t>
                      </a:r>
                    </a:p>
                  </a:txBody>
                  <a:tcPr anchor="ctr">
                    <a:solidFill>
                      <a:srgbClr val="5575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latin typeface="Pretendard Variable ExtraBold"/>
                          <a:ea typeface="Pretendard Variable ExtraBold"/>
                        </a:rPr>
                        <a:t>장점</a:t>
                      </a:r>
                    </a:p>
                  </a:txBody>
                  <a:tcPr anchor="ctr">
                    <a:solidFill>
                      <a:srgbClr val="5575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latin typeface="Pretendard Variable ExtraBold"/>
                          <a:ea typeface="Pretendard Variable ExtraBold"/>
                        </a:rPr>
                        <a:t>단점</a:t>
                      </a:r>
                    </a:p>
                  </a:txBody>
                  <a:tcPr anchor="ctr">
                    <a:solidFill>
                      <a:srgbClr val="557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84815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latin typeface="Pretendard Variable ExtraBold"/>
                          <a:ea typeface="Pretendard Variable ExtraBold"/>
                        </a:rPr>
                        <a:t>Adberb</a:t>
                      </a:r>
                      <a:endParaRPr lang="ko-KR" sz="1600" b="1" err="1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문장에 부사 추가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rgbClr val="2A52BF"/>
                          </a:solidFill>
                          <a:latin typeface="Pretendard Variable ExtraBold"/>
                          <a:ea typeface="Pretendard Variable ExtraBold"/>
                        </a:rPr>
                        <a:t>문장 의미 변화 적음</a:t>
                      </a:r>
                      <a:endParaRPr lang="ko-KR" sz="1400" b="1">
                        <a:solidFill>
                          <a:srgbClr val="2A52BF"/>
                        </a:solidFill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적절한 부사 적정 빈도 내에서 사용 필요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31438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latin typeface="Pretendard Variable ExtraBold"/>
                          <a:ea typeface="Pretendard Variable ExtraBold"/>
                        </a:rPr>
                        <a:t>Synonym Replacement</a:t>
                      </a:r>
                      <a:endParaRPr lang="ko-KR" sz="1600" b="1" err="1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원문 단어 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동의어 대체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rgbClr val="2A52BF"/>
                          </a:solidFill>
                          <a:latin typeface="Pretendard Variable ExtraBold"/>
                          <a:ea typeface="Pretendard Variable ExtraBold"/>
                        </a:rPr>
                        <a:t>구조 변형 없이 </a:t>
                      </a:r>
                      <a:endParaRPr lang="ko-KR" sz="1400" b="1">
                        <a:solidFill>
                          <a:srgbClr val="2A52BF"/>
                        </a:solidFill>
                        <a:latin typeface="Pretendard Variable ExtraBold"/>
                        <a:ea typeface="Pretendard Variable Extra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rgbClr val="2A52BF"/>
                          </a:solidFill>
                          <a:latin typeface="Pretendard Variable ExtraBold"/>
                          <a:ea typeface="Pretendard Variable ExtraBold"/>
                        </a:rPr>
                        <a:t>쉽게 적용</a:t>
                      </a:r>
                      <a:endParaRPr lang="ko-KR" sz="1400" b="1">
                        <a:solidFill>
                          <a:srgbClr val="2A52BF"/>
                        </a:solidFill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동의어 사용 제한적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38862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rgbClr val="2A52BF"/>
                          </a:solidFill>
                          <a:latin typeface="Pretendard Variable ExtraBold"/>
                          <a:ea typeface="Pretendard Variable ExtraBold"/>
                        </a:rPr>
                        <a:t>Back translation</a:t>
                      </a:r>
                      <a:endParaRPr lang="ko-KR" sz="1600" b="1" err="1">
                        <a:solidFill>
                          <a:srgbClr val="2A52BF"/>
                        </a:solidFill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Pretendard Variable ExtraBold"/>
                          <a:ea typeface="Pretendard Variable ExtraBold"/>
                        </a:rPr>
                        <a:t>외국어로 번역 후 </a:t>
                      </a:r>
                      <a:endParaRPr lang="ko-KR">
                        <a:latin typeface="Pretendard Variable ExtraBold"/>
                        <a:ea typeface="Pretendard Variable Extra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Pretendard Variable ExtraBold"/>
                          <a:ea typeface="Pretendard Variable ExtraBold"/>
                        </a:rPr>
                        <a:t>한국어로 재번역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rgbClr val="2A52BF"/>
                          </a:solidFill>
                          <a:latin typeface="Pretendard Variable ExtraBold"/>
                          <a:ea typeface="Pretendard Variable ExtraBold"/>
                        </a:rPr>
                        <a:t>자연스러운 표현, </a:t>
                      </a:r>
                      <a:endParaRPr lang="ko-KR" sz="1400" b="1">
                        <a:solidFill>
                          <a:srgbClr val="2A52BF"/>
                        </a:solidFill>
                        <a:latin typeface="Pretendard Variable ExtraBold"/>
                        <a:ea typeface="Pretendard Variable Extra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rgbClr val="2A52BF"/>
                          </a:solidFill>
                          <a:latin typeface="Pretendard Variable ExtraBold"/>
                          <a:ea typeface="Pretendard Variable ExtraBold"/>
                        </a:rPr>
                        <a:t>문장 의미 다양화</a:t>
                      </a:r>
                      <a:endParaRPr lang="ko-KR" sz="1400" b="1">
                        <a:solidFill>
                          <a:srgbClr val="2A52BF"/>
                        </a:solidFill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번역 품질 중요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31827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latin typeface="Pretendard Variable ExtraBold"/>
                          <a:ea typeface="Pretendard Variable ExtraBold"/>
                        </a:rPr>
                        <a:t>Random deletion</a:t>
                      </a:r>
                      <a:endParaRPr lang="ko-KR" altLang="en-US" sz="1600" b="1" err="1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단어 무작위 삭제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rgbClr val="2A52BF"/>
                          </a:solidFill>
                          <a:latin typeface="Pretendard Variable ExtraBold"/>
                          <a:ea typeface="Pretendard Variable ExtraBold"/>
                        </a:rPr>
                        <a:t>방식 간단, </a:t>
                      </a:r>
                      <a:endParaRPr lang="ko-KR" sz="1400" b="1">
                        <a:solidFill>
                          <a:srgbClr val="2A52BF"/>
                        </a:solidFill>
                        <a:latin typeface="Pretendard Variable ExtraBold"/>
                        <a:ea typeface="Pretendard Variable Extra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rgbClr val="2A52BF"/>
                          </a:solidFill>
                          <a:latin typeface="Pretendard Variable ExtraBold"/>
                          <a:ea typeface="Pretendard Variable ExtraBold"/>
                        </a:rPr>
                        <a:t>불필요한 단어 삭제</a:t>
                      </a:r>
                      <a:endParaRPr lang="ko-KR" sz="1400" b="1">
                        <a:solidFill>
                          <a:srgbClr val="2A52BF"/>
                        </a:solidFill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과도한 삭제 시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데이터 품질 감소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826252"/>
                  </a:ext>
                </a:extLst>
              </a:tr>
              <a:tr h="7771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latin typeface="Pretendard Variable ExtraBold"/>
                          <a:ea typeface="Pretendard Variable ExtraBold"/>
                        </a:rPr>
                        <a:t>Aeda</a:t>
                      </a:r>
                      <a:endParaRPr lang="ko-KR" sz="1600" b="1" err="1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적대적 예시 사용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rgbClr val="2A52BF"/>
                          </a:solidFill>
                          <a:latin typeface="Pretendard Variable ExtraBold"/>
                          <a:ea typeface="Pretendard Variable ExtraBold"/>
                        </a:rPr>
                        <a:t>모델 약점 강화</a:t>
                      </a:r>
                      <a:endParaRPr lang="ko-KR" sz="1400" b="1">
                        <a:solidFill>
                          <a:srgbClr val="2A52BF"/>
                        </a:solidFill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많은 자원 필요, 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잘못된 문제 생성 시 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Pretendard Variable ExtraBold"/>
                          <a:ea typeface="Pretendard Variable ExtraBold"/>
                        </a:rPr>
                        <a:t>모델 학습력 감소</a:t>
                      </a:r>
                      <a:endParaRPr lang="ko-KR" sz="1400">
                        <a:latin typeface="Pretendard Variable ExtraBold"/>
                        <a:ea typeface="Pretendard Variable Extra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062722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D109CBDC-8C7A-F3F9-CB28-A910236B7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908" y="2681413"/>
            <a:ext cx="3919253" cy="26819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8535C1-50DC-BC47-28FC-0403FFBB1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7632" y="2696908"/>
            <a:ext cx="4137524" cy="265862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CD8BF1-82C6-3EB1-1DBD-3CB9B0CBD922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4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B29CC1-446C-2550-F7FE-864B5F3BFD70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3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4FCF10-797C-AC19-0569-81329F7D0C35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2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67EA26-D848-FA06-E293-4DE6086845A2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1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E274E0-0BDF-02AA-F37F-77F519F6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3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4907BC-8180-DF92-D82D-4EBC283897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6"/>
            <a:ext cx="11658600" cy="492443"/>
          </a:xfrm>
        </p:spPr>
        <p:txBody>
          <a:bodyPr/>
          <a:lstStyle/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2-2. </a:t>
            </a: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전처리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&amp; Leader board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점수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FD94FC-710B-4DA6-6783-189F747091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AE7F2FA-FF5C-ECE5-DA15-1F8C369E83A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선별</a:t>
            </a:r>
            <a:r>
              <a:rPr lang="en-US" altLang="ko-KR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21B943-2C5B-A2ED-7472-BD3C3B6DADBC}"/>
              </a:ext>
            </a:extLst>
          </p:cNvPr>
          <p:cNvSpPr/>
          <p:nvPr/>
        </p:nvSpPr>
        <p:spPr>
          <a:xfrm>
            <a:off x="914400" y="4062286"/>
            <a:ext cx="1876286" cy="789937"/>
          </a:xfrm>
          <a:prstGeom prst="rect">
            <a:avLst/>
          </a:prstGeom>
          <a:solidFill>
            <a:srgbClr val="F5F5F5"/>
          </a:solidFill>
          <a:ln w="12700"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평가항목 </a:t>
            </a:r>
            <a:r>
              <a:rPr lang="en-US" altLang="ko-KR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</a:t>
            </a:r>
            <a:r>
              <a: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*</a:t>
            </a:r>
            <a:r>
              <a:rPr lang="en-US" altLang="ko-KR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]</a:t>
            </a:r>
            <a:r>
              <a: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b="1">
              <a:solidFill>
                <a:schemeClr val="tx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291832-BF65-DBE6-48D4-845854ED2788}"/>
              </a:ext>
            </a:extLst>
          </p:cNvPr>
          <p:cNvSpPr/>
          <p:nvPr/>
        </p:nvSpPr>
        <p:spPr>
          <a:xfrm>
            <a:off x="914400" y="3172001"/>
            <a:ext cx="1876286" cy="783392"/>
          </a:xfrm>
          <a:prstGeom prst="rect">
            <a:avLst/>
          </a:prstGeom>
          <a:solidFill>
            <a:srgbClr val="2A52BF"/>
          </a:solidFill>
          <a:ln w="28575"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5F5F5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통제조건</a:t>
            </a:r>
            <a:r>
              <a:rPr lang="en-US" altLang="ko-KR" b="1">
                <a:solidFill>
                  <a:srgbClr val="F5F5F5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[1] :</a:t>
            </a:r>
            <a:endParaRPr lang="ko-KR" altLang="en-US" b="1">
              <a:solidFill>
                <a:srgbClr val="F5F5F5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DE7022-A23F-8CA4-471C-771E9CC62FC0}"/>
              </a:ext>
            </a:extLst>
          </p:cNvPr>
          <p:cNvSpPr/>
          <p:nvPr/>
        </p:nvSpPr>
        <p:spPr>
          <a:xfrm>
            <a:off x="2819400" y="3172001"/>
            <a:ext cx="14304171" cy="62734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A52B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6" name="그림 5" descr="NIA AI Hub - YouTube">
            <a:extLst>
              <a:ext uri="{FF2B5EF4-FFF2-40B4-BE49-F238E27FC236}">
                <a16:creationId xmlns:a16="http://schemas.microsoft.com/office/drawing/2014/main" id="{62CFBF57-0FA0-2B03-F6C5-4C33B79C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3639324" y="4101587"/>
            <a:ext cx="1909722" cy="1789406"/>
          </a:xfrm>
          <a:prstGeom prst="rect">
            <a:avLst/>
          </a:prstGeom>
          <a:ln w="28575">
            <a:solidFill>
              <a:srgbClr val="2A52BF"/>
            </a:solidFill>
          </a:ln>
        </p:spPr>
      </p:pic>
      <p:pic>
        <p:nvPicPr>
          <p:cNvPr id="7" name="그림 6" descr="The Back Translation method: what is it and why use it? - PacTranz">
            <a:extLst>
              <a:ext uri="{FF2B5EF4-FFF2-40B4-BE49-F238E27FC236}">
                <a16:creationId xmlns:a16="http://schemas.microsoft.com/office/drawing/2014/main" id="{903C086A-9291-9029-A4C2-189AE0A363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17" t="-4065" r="826" b="-1064"/>
          <a:stretch/>
        </p:blipFill>
        <p:spPr>
          <a:xfrm rot="300000">
            <a:off x="6430377" y="3783006"/>
            <a:ext cx="2159422" cy="1982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8CBA2C-8777-B973-A31C-05281C608D39}"/>
              </a:ext>
            </a:extLst>
          </p:cNvPr>
          <p:cNvSpPr txBox="1"/>
          <p:nvPr/>
        </p:nvSpPr>
        <p:spPr>
          <a:xfrm rot="780000">
            <a:off x="5400536" y="5761531"/>
            <a:ext cx="12386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7200" b="1">
                <a:solidFill>
                  <a:srgbClr val="FF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??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1176898-3918-CBF3-8975-F1F7AB4FAF50}"/>
              </a:ext>
            </a:extLst>
          </p:cNvPr>
          <p:cNvSpPr/>
          <p:nvPr/>
        </p:nvSpPr>
        <p:spPr>
          <a:xfrm>
            <a:off x="10166906" y="4217584"/>
            <a:ext cx="947057" cy="947057"/>
          </a:xfrm>
          <a:prstGeom prst="rightArrow">
            <a:avLst/>
          </a:prstGeom>
          <a:solidFill>
            <a:srgbClr val="2A52BF"/>
          </a:solidFill>
          <a:ln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0F2D1FA-6160-F551-F9C0-F6C477D7046A}"/>
              </a:ext>
            </a:extLst>
          </p:cNvPr>
          <p:cNvSpPr/>
          <p:nvPr/>
        </p:nvSpPr>
        <p:spPr>
          <a:xfrm>
            <a:off x="10297535" y="7308611"/>
            <a:ext cx="947057" cy="947057"/>
          </a:xfrm>
          <a:prstGeom prst="rightArrow">
            <a:avLst/>
          </a:prstGeom>
          <a:solidFill>
            <a:srgbClr val="2A52BF"/>
          </a:solidFill>
          <a:ln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709E2-0FEE-EA14-5582-14B6C86FB618}"/>
              </a:ext>
            </a:extLst>
          </p:cNvPr>
          <p:cNvSpPr txBox="1"/>
          <p:nvPr/>
        </p:nvSpPr>
        <p:spPr>
          <a:xfrm>
            <a:off x="7208604" y="6591175"/>
            <a:ext cx="315571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-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A</a:t>
            </a:r>
            <a:r>
              <a:rPr lang="ko-KR" sz="2400" b="1" err="1">
                <a:latin typeface="Pretendard Variable ExtraBold"/>
                <a:ea typeface="Pretendard Variable ExtraBold"/>
                <a:cs typeface="Pretendard Variable ExtraBold"/>
              </a:rPr>
              <a:t>dverb</a:t>
            </a:r>
            <a:endParaRPr lang="ko-KR" altLang="en-US" sz="2400" b="1">
              <a:latin typeface="Pretendard Variable ExtraBold"/>
              <a:ea typeface="Pretendard Variable ExtraBold"/>
              <a:cs typeface="Pretendard Variable ExtraBold"/>
            </a:endParaRPr>
          </a:p>
          <a:p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-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S</a:t>
            </a:r>
            <a:r>
              <a:rPr lang="ko-KR" sz="2400" b="1" err="1">
                <a:latin typeface="Pretendard Variable ExtraBold"/>
                <a:ea typeface="Pretendard Variable ExtraBold"/>
                <a:cs typeface="Pretendard Variable ExtraBold"/>
              </a:rPr>
              <a:t>ynonym</a:t>
            </a:r>
            <a:endParaRPr lang="ko-KR" altLang="en-US" sz="2400" b="1">
              <a:latin typeface="Pretendard Variable ExtraBold"/>
              <a:ea typeface="Pretendard Variable ExtraBold"/>
              <a:cs typeface="Pretendard Variable ExtraBold"/>
            </a:endParaRPr>
          </a:p>
          <a:p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-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" altLang="ko-KR" sz="2400" b="1">
                <a:latin typeface="Pretendard Variable ExtraBold"/>
                <a:ea typeface="Pretendard Variable ExtraBold"/>
                <a:cs typeface="Pretendard Variable ExtraBold"/>
              </a:rPr>
              <a:t>B</a:t>
            </a:r>
            <a:r>
              <a:rPr lang="ko-KR" sz="2400" b="1" err="1">
                <a:latin typeface="Pretendard Variable ExtraBold"/>
                <a:ea typeface="Pretendard Variable ExtraBold"/>
                <a:cs typeface="Pretendard Variable ExtraBold"/>
              </a:rPr>
              <a:t>ack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ko-KR" sz="2400" b="1" err="1">
                <a:latin typeface="Pretendard Variable ExtraBold"/>
                <a:ea typeface="Pretendard Variable ExtraBold"/>
                <a:cs typeface="Pretendard Variable ExtraBold"/>
              </a:rPr>
              <a:t>translation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endParaRPr lang="en-US" altLang="ko-KR" sz="2400" b="1">
              <a:latin typeface="Pretendard Variable ExtraBold"/>
              <a:ea typeface="Pretendard Variable ExtraBold"/>
              <a:cs typeface="Pretendard Variable ExtraBold"/>
            </a:endParaRPr>
          </a:p>
          <a:p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-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R</a:t>
            </a:r>
            <a:r>
              <a:rPr lang="ko-KR" sz="2400" b="1" err="1">
                <a:latin typeface="Pretendard Variable ExtraBold"/>
                <a:ea typeface="Pretendard Variable ExtraBold"/>
                <a:cs typeface="Pretendard Variable ExtraBold"/>
              </a:rPr>
              <a:t>andom</a:t>
            </a:r>
            <a:r>
              <a:rPr lang="ko-KR" sz="24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" altLang="ko-KR" sz="2400" b="1">
                <a:latin typeface="Pretendard Variable ExtraBold"/>
                <a:ea typeface="Pretendard Variable ExtraBold"/>
                <a:cs typeface="Pretendard Variable ExtraBold"/>
              </a:rPr>
              <a:t>D</a:t>
            </a:r>
            <a:r>
              <a:rPr lang="ko-KR" sz="2400" b="1" err="1">
                <a:latin typeface="Pretendard Variable ExtraBold"/>
                <a:ea typeface="Pretendard Variable ExtraBold"/>
                <a:cs typeface="Pretendard Variable ExtraBold"/>
              </a:rPr>
              <a:t>eletion</a:t>
            </a:r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endParaRPr lang="en-US" altLang="ko-KR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-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2400" b="1">
                <a:latin typeface="Pretendard Variable ExtraBold"/>
                <a:ea typeface="Pretendard Variable ExtraBold"/>
                <a:cs typeface="Pretendard Variable ExtraBold"/>
              </a:rPr>
              <a:t>A</a:t>
            </a:r>
            <a:r>
              <a:rPr lang="ko-KR" sz="2400" b="1" err="1">
                <a:latin typeface="Pretendard Variable ExtraBold"/>
                <a:ea typeface="Pretendard Variable ExtraBold"/>
                <a:cs typeface="Pretendard Variable ExtraBold"/>
              </a:rPr>
              <a:t>eda</a:t>
            </a:r>
            <a:endParaRPr lang="ko-KR" sz="2400" b="1"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pic>
        <p:nvPicPr>
          <p:cNvPr id="14" name="그림 13" descr="GitHub - tunib-ai/DKTC: Dataset of Korean Threatening Conversations">
            <a:extLst>
              <a:ext uri="{FF2B5EF4-FFF2-40B4-BE49-F238E27FC236}">
                <a16:creationId xmlns:a16="http://schemas.microsoft.com/office/drawing/2014/main" id="{907A6BE3-DD2A-8E1D-7347-BDFB56E88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347" y="6884068"/>
            <a:ext cx="2743200" cy="1371600"/>
          </a:xfrm>
          <a:prstGeom prst="rect">
            <a:avLst/>
          </a:prstGeom>
          <a:ln>
            <a:solidFill>
              <a:srgbClr val="2A52BF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C42D49-D118-F214-06B7-8BD2CDFDD8D8}"/>
              </a:ext>
            </a:extLst>
          </p:cNvPr>
          <p:cNvSpPr txBox="1"/>
          <p:nvPr/>
        </p:nvSpPr>
        <p:spPr>
          <a:xfrm>
            <a:off x="11529649" y="3898917"/>
            <a:ext cx="36763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new_train.csv</a:t>
            </a:r>
            <a:endParaRPr lang="ko-KR" sz="4000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765BD8-CB0E-C694-B411-EFB05E480ED3}"/>
              </a:ext>
            </a:extLst>
          </p:cNvPr>
          <p:cNvSpPr txBox="1"/>
          <p:nvPr/>
        </p:nvSpPr>
        <p:spPr>
          <a:xfrm>
            <a:off x="11529649" y="7277624"/>
            <a:ext cx="39016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aug_train.csv</a:t>
            </a:r>
            <a:endParaRPr lang="ko-KR" sz="4000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A14972-5912-C174-17DE-7053042FB8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45860" y="4665741"/>
            <a:ext cx="3600000" cy="3563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b="1">
                <a:solidFill>
                  <a:srgbClr val="0D0D0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'일반' 데이터: 8000개</a:t>
            </a:r>
          </a:p>
          <a:p>
            <a:r>
              <a:rPr lang="ko-KR" altLang="en-US" b="1">
                <a:solidFill>
                  <a:srgbClr val="0D0D0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 평균: 1000개</a:t>
            </a: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21ACDBB2-4C20-C056-AA34-519BE6432F66}"/>
              </a:ext>
            </a:extLst>
          </p:cNvPr>
          <p:cNvSpPr txBox="1">
            <a:spLocks/>
          </p:cNvSpPr>
          <p:nvPr/>
        </p:nvSpPr>
        <p:spPr>
          <a:xfrm>
            <a:off x="11645860" y="8045631"/>
            <a:ext cx="3600000" cy="356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rgbClr val="2A52BF"/>
                </a:solidFill>
                <a:latin typeface="Nanum Square Bold" panose="020B0600000101010101" charset="-127"/>
                <a:ea typeface="Nanum Square 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'일반' 데이터: </a:t>
            </a:r>
            <a:r>
              <a:rPr lang="en-US" altLang="ko-KR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9999</a:t>
            </a:r>
            <a:r>
              <a: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</a:t>
            </a:r>
          </a:p>
          <a:p>
            <a:r>
              <a: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 평균: </a:t>
            </a:r>
            <a:r>
              <a:rPr lang="en-US" altLang="ko-KR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6700</a:t>
            </a:r>
            <a:r>
              <a: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C9B16157-494B-3A96-EEC1-57BD33D269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000" y="1412539"/>
            <a:ext cx="16380000" cy="360000"/>
          </a:xfrm>
        </p:spPr>
        <p:txBody>
          <a:bodyPr/>
          <a:lstStyle/>
          <a:p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 모델들을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동일한 통제조건하 출력한 성능을 비교 평가하여 최선의 모델 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개를 선정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이후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해당 모델의 성능을 최대로 올려 보기로 함</a:t>
            </a:r>
            <a:b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b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통제조건은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모든 모델이 모두 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“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데이터증강 진행한 성능평가용 데이터셋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”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을 사용하는 것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</a:p>
          <a:p>
            <a:endParaRPr lang="ko-KR" altLang="en-US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B92A-4633-EEF3-9AC4-424B6EFA7684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4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D10C0C-7B9B-A0DA-B300-7FDD32CA58C3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3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4A9469-D5C2-7D83-0507-A6895C5C57FC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2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EA2B7E-7683-211E-43A4-0872FF54D91D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1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40AD14-A4BA-CA66-D70D-36EB0805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8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4907BC-8180-DF92-D82D-4EBC283897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6"/>
            <a:ext cx="11658600" cy="492443"/>
          </a:xfrm>
        </p:spPr>
        <p:txBody>
          <a:bodyPr/>
          <a:lstStyle/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2-3. </a:t>
            </a:r>
            <a:r>
              <a:rPr lang="ko-KR" altLang="en-US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전처리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&amp; Leader board 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점수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5CD68-22ED-93C3-D3F5-75B8894DF0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 모델들을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동일한 통제조건하 출력한 성능을 비교 평가하여 최선의 모델 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개를 선정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이후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해당 모델의 성능을 최대로 올려 보기로 함</a:t>
            </a:r>
            <a:b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b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평가항목은 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Kaggle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리더보드 점수로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가장 높은 점수를 받은 모델을 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Stage 2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에서 성능 개선 시키기로 함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  <a:endParaRPr lang="ko-KR" altLang="en-US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AE7F2FA-FF5C-ECE5-DA15-1F8C369E83A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선별</a:t>
            </a:r>
            <a:r>
              <a:rPr lang="en-US" altLang="ko-KR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9FA2C0-4721-52BE-92CD-9CB578B8139A}"/>
              </a:ext>
            </a:extLst>
          </p:cNvPr>
          <p:cNvSpPr/>
          <p:nvPr/>
        </p:nvSpPr>
        <p:spPr>
          <a:xfrm>
            <a:off x="914400" y="3172001"/>
            <a:ext cx="1876286" cy="783392"/>
          </a:xfrm>
          <a:prstGeom prst="rect">
            <a:avLst/>
          </a:prstGeom>
          <a:solidFill>
            <a:srgbClr val="F5F5F5"/>
          </a:solidFill>
          <a:ln w="12700"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통제조건 </a:t>
            </a:r>
            <a:r>
              <a:rPr lang="en-US" altLang="ko-KR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[1]</a:t>
            </a:r>
            <a:r>
              <a:rPr lang="ko-KR" altLang="en-US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b="1">
              <a:solidFill>
                <a:schemeClr val="tx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21B943-2C5B-A2ED-7472-BD3C3B6DADBC}"/>
              </a:ext>
            </a:extLst>
          </p:cNvPr>
          <p:cNvSpPr/>
          <p:nvPr/>
        </p:nvSpPr>
        <p:spPr>
          <a:xfrm>
            <a:off x="914400" y="4035310"/>
            <a:ext cx="1876286" cy="789937"/>
          </a:xfrm>
          <a:prstGeom prst="rect">
            <a:avLst/>
          </a:prstGeom>
          <a:solidFill>
            <a:srgbClr val="2A52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평가항목 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[2]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40C31-0363-4494-B0C1-88F0EFAAA1AC}"/>
              </a:ext>
            </a:extLst>
          </p:cNvPr>
          <p:cNvSpPr/>
          <p:nvPr/>
        </p:nvSpPr>
        <p:spPr>
          <a:xfrm>
            <a:off x="2819400" y="3172001"/>
            <a:ext cx="14304171" cy="6273497"/>
          </a:xfrm>
          <a:prstGeom prst="rect">
            <a:avLst/>
          </a:prstGeom>
          <a:solidFill>
            <a:srgbClr val="F5F5F5"/>
          </a:solidFill>
          <a:ln w="28575">
            <a:solidFill>
              <a:srgbClr val="2A52B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51B0B86-D44A-B9F6-3FA7-C713A5D8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621" y="4709311"/>
            <a:ext cx="5066379" cy="3490145"/>
          </a:xfrm>
          <a:prstGeom prst="rect">
            <a:avLst/>
          </a:prstGeom>
          <a:ln w="28575">
            <a:solidFill>
              <a:srgbClr val="2A52BF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04602-AA94-86D1-F5D0-2318B4021122}"/>
              </a:ext>
            </a:extLst>
          </p:cNvPr>
          <p:cNvSpPr txBox="1"/>
          <p:nvPr/>
        </p:nvSpPr>
        <p:spPr>
          <a:xfrm>
            <a:off x="2969956" y="3559938"/>
            <a:ext cx="72967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모델이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분류한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결과와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정답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간의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f1 score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로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측정</a:t>
            </a:r>
            <a:endParaRPr lang="en-US" altLang="ko-KR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측정 후 가장 성능이 좋은 모델 선택</a:t>
            </a:r>
            <a:endParaRPr lang="en-US" altLang="ko-KR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4EB16-8486-099E-BD8F-F8A7DA4224EB}"/>
              </a:ext>
            </a:extLst>
          </p:cNvPr>
          <p:cNvSpPr txBox="1"/>
          <p:nvPr/>
        </p:nvSpPr>
        <p:spPr>
          <a:xfrm>
            <a:off x="2928608" y="8486648"/>
            <a:ext cx="7296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err="1">
                <a:latin typeface="Pretendard Variable ExtraBold"/>
                <a:ea typeface="Pretendard Variable ExtraBold"/>
                <a:cs typeface="Pretendard Variable ExtraBold"/>
              </a:rPr>
              <a:t>Loss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, </a:t>
            </a:r>
            <a:r>
              <a:rPr lang="ko-KR" altLang="en-US" sz="2400" b="1" err="1">
                <a:latin typeface="Pretendard Variable ExtraBold"/>
                <a:ea typeface="Pretendard Variable ExtraBold"/>
                <a:cs typeface="Pretendard Variable ExtraBold"/>
              </a:rPr>
              <a:t>accuracy</a:t>
            </a:r>
            <a:r>
              <a:rPr lang="ko-KR" altLang="en-US" sz="2400" b="1">
                <a:latin typeface="Pretendard Variable ExtraBold"/>
                <a:ea typeface="Pretendard Variable ExtraBold"/>
                <a:cs typeface="Pretendard Variable ExtraBold"/>
              </a:rPr>
              <a:t>, f1 </a:t>
            </a:r>
            <a:r>
              <a:rPr lang="ko-KR" altLang="en-US" sz="2400" b="1" err="1">
                <a:latin typeface="Pretendard Variable ExtraBold"/>
                <a:ea typeface="Pretendard Variable ExtraBold"/>
                <a:cs typeface="Pretendard Variable ExtraBold"/>
              </a:rPr>
              <a:t>score</a:t>
            </a:r>
            <a:endParaRPr lang="ko-KR" altLang="en-US" sz="2400" b="1" err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FBB2E0-8521-1283-3D89-C3915D67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622" b="2703"/>
          <a:stretch/>
        </p:blipFill>
        <p:spPr>
          <a:xfrm>
            <a:off x="9495147" y="4967250"/>
            <a:ext cx="3148519" cy="5703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F72BBD-B326-7664-E0BD-F69264305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833" y="7190800"/>
            <a:ext cx="7482137" cy="6446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FF2386-9D90-77A8-5DA9-F21FDEC14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833" y="6008299"/>
            <a:ext cx="4932445" cy="600076"/>
          </a:xfrm>
          <a:prstGeom prst="rect">
            <a:avLst/>
          </a:prstGeom>
        </p:spPr>
      </p:pic>
      <p:sp>
        <p:nvSpPr>
          <p:cNvPr id="21" name="U자형 화살표[U] 20">
            <a:extLst>
              <a:ext uri="{FF2B5EF4-FFF2-40B4-BE49-F238E27FC236}">
                <a16:creationId xmlns:a16="http://schemas.microsoft.com/office/drawing/2014/main" id="{C9C08438-4F93-C1B8-67FE-8E219B226517}"/>
              </a:ext>
            </a:extLst>
          </p:cNvPr>
          <p:cNvSpPr/>
          <p:nvPr/>
        </p:nvSpPr>
        <p:spPr>
          <a:xfrm rot="5400000">
            <a:off x="13446309" y="4813626"/>
            <a:ext cx="714374" cy="144231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48815"/>
            </a:avLst>
          </a:prstGeom>
          <a:solidFill>
            <a:srgbClr val="2A52BF"/>
          </a:solidFill>
          <a:ln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U자형 화살표[U] 21">
            <a:extLst>
              <a:ext uri="{FF2B5EF4-FFF2-40B4-BE49-F238E27FC236}">
                <a16:creationId xmlns:a16="http://schemas.microsoft.com/office/drawing/2014/main" id="{0CD485DE-BDA7-2EED-4685-15580FE80BC4}"/>
              </a:ext>
            </a:extLst>
          </p:cNvPr>
          <p:cNvSpPr/>
          <p:nvPr/>
        </p:nvSpPr>
        <p:spPr>
          <a:xfrm rot="16200000">
            <a:off x="7859320" y="6039888"/>
            <a:ext cx="2459086" cy="70349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2A52BF"/>
          </a:solidFill>
          <a:ln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U자형 화살표[U] 22">
            <a:extLst>
              <a:ext uri="{FF2B5EF4-FFF2-40B4-BE49-F238E27FC236}">
                <a16:creationId xmlns:a16="http://schemas.microsoft.com/office/drawing/2014/main" id="{B6D012B6-21DA-EB2E-4ABA-5E466CE691B3}"/>
              </a:ext>
            </a:extLst>
          </p:cNvPr>
          <p:cNvSpPr/>
          <p:nvPr/>
        </p:nvSpPr>
        <p:spPr>
          <a:xfrm rot="5400000">
            <a:off x="15164347" y="5894724"/>
            <a:ext cx="714374" cy="144231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48815"/>
            </a:avLst>
          </a:prstGeom>
          <a:solidFill>
            <a:srgbClr val="2A52BF"/>
          </a:solidFill>
          <a:ln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7FD278-12C4-FFE4-A47B-235BF697060D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4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FD177C-45BC-6562-8561-4C8B4D56D55C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3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96A38B-F62D-EA27-7CBA-004552BAD91F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2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295312-512D-15D3-3CFB-FA8039534E34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anum Square Bold" panose="020B0600000101010101" charset="-127"/>
                <a:ea typeface="Nanum Square Bold" panose="020B0600000101010101" charset="-127"/>
              </a:rPr>
              <a:t>1</a:t>
            </a:r>
            <a:endParaRPr lang="ko-KR" altLang="en-US" sz="1400"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7D1D11-7267-3D16-B28A-BAFD7A96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5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7F4545-EF4C-793A-1D9D-09C5B6D06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20687"/>
            <a:ext cx="8839200" cy="492443"/>
          </a:xfrm>
        </p:spPr>
        <p:txBody>
          <a:bodyPr/>
          <a:lstStyle/>
          <a:p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2-4. 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선별된 모델 특성 </a:t>
            </a:r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(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한눈에 보기</a:t>
            </a:r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)</a:t>
            </a:r>
            <a:endParaRPr lang="ko-KR" altLang="en-US" b="1"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45AF1D1-81EF-57C4-33A7-A9B2D871DB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선별과정</a:t>
            </a:r>
            <a:endParaRPr lang="ko-KR" altLang="en-US" b="1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937548B-E270-17EF-8A37-08034A294D8E}"/>
              </a:ext>
            </a:extLst>
          </p:cNvPr>
          <p:cNvSpPr/>
          <p:nvPr/>
        </p:nvSpPr>
        <p:spPr>
          <a:xfrm>
            <a:off x="2216349" y="1792996"/>
            <a:ext cx="2576782" cy="2003146"/>
          </a:xfrm>
          <a:prstGeom prst="ellipse">
            <a:avLst/>
          </a:prstGeom>
          <a:noFill/>
          <a:ln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6E46D4BF-C126-3813-E7BE-54176F3094FB}"/>
              </a:ext>
            </a:extLst>
          </p:cNvPr>
          <p:cNvSpPr txBox="1">
            <a:spLocks/>
          </p:cNvSpPr>
          <p:nvPr/>
        </p:nvSpPr>
        <p:spPr>
          <a:xfrm>
            <a:off x="1806289" y="5443429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단점 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사전지식 부족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훈련비용</a:t>
            </a:r>
            <a:r>
              <a:rPr lang="ko-KR" altLang="en-US" sz="1800" b="1">
                <a:latin typeface="+mj-ea"/>
                <a:ea typeface="+mj-ea"/>
                <a:cs typeface="Pretendard Variable ExtraBold" panose="02000003000000020004" pitchFamily="2" charset="-127"/>
              </a:rPr>
              <a:t>↑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C1E2249E-17AF-E1CE-9786-76FBA4018C99}"/>
              </a:ext>
            </a:extLst>
          </p:cNvPr>
          <p:cNvSpPr txBox="1">
            <a:spLocks/>
          </p:cNvSpPr>
          <p:nvPr/>
        </p:nvSpPr>
        <p:spPr>
          <a:xfrm>
            <a:off x="1806289" y="3917874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Seq2Seq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비사전훈련 모델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899267E9-1CFC-FB2E-C1CF-2E31469E4376}"/>
              </a:ext>
            </a:extLst>
          </p:cNvPr>
          <p:cNvSpPr txBox="1">
            <a:spLocks/>
          </p:cNvSpPr>
          <p:nvPr/>
        </p:nvSpPr>
        <p:spPr>
          <a:xfrm>
            <a:off x="1806289" y="4680651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장점 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유연성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크기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&amp;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복잡도 조절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0F3FC7-2C50-1EE1-8643-BE87DAEC457D}"/>
              </a:ext>
            </a:extLst>
          </p:cNvPr>
          <p:cNvSpPr/>
          <p:nvPr/>
        </p:nvSpPr>
        <p:spPr>
          <a:xfrm>
            <a:off x="5975856" y="1792996"/>
            <a:ext cx="2576782" cy="2003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82000D28-25B2-2EA6-EF32-F8C5787E6C4A}"/>
              </a:ext>
            </a:extLst>
          </p:cNvPr>
          <p:cNvSpPr txBox="1">
            <a:spLocks/>
          </p:cNvSpPr>
          <p:nvPr/>
        </p:nvSpPr>
        <p:spPr>
          <a:xfrm>
            <a:off x="5565796" y="5443429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단점 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연산시간 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too long</a:t>
            </a:r>
            <a:endParaRPr lang="ko-KR" altLang="en-US" sz="18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1AC6B66C-E360-49A1-C3FC-989D8C7FB7CA}"/>
              </a:ext>
            </a:extLst>
          </p:cNvPr>
          <p:cNvSpPr txBox="1">
            <a:spLocks/>
          </p:cNvSpPr>
          <p:nvPr/>
        </p:nvSpPr>
        <p:spPr>
          <a:xfrm>
            <a:off x="5565796" y="3917874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 한국어</a:t>
            </a:r>
            <a:r>
              <a:rPr lang="en-US" altLang="ko-KR" sz="1800" b="1">
                <a:latin typeface="Pretendard Variable ExtraBold"/>
                <a:ea typeface="Pretendard Variable ExtraBold"/>
                <a:cs typeface="Pretendard Variable ExtraBold"/>
              </a:rPr>
              <a:t>NLP</a:t>
            </a:r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성능 벤치마크모델</a:t>
            </a:r>
            <a:endParaRPr lang="ko-KR" altLang="en-US" sz="18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8" name="텍스트 개체 틀 6">
            <a:extLst>
              <a:ext uri="{FF2B5EF4-FFF2-40B4-BE49-F238E27FC236}">
                <a16:creationId xmlns:a16="http://schemas.microsoft.com/office/drawing/2014/main" id="{8B472177-9986-7996-8EF1-A9DCE021399C}"/>
              </a:ext>
            </a:extLst>
          </p:cNvPr>
          <p:cNvSpPr txBox="1">
            <a:spLocks/>
          </p:cNvSpPr>
          <p:nvPr/>
        </p:nvSpPr>
        <p:spPr>
          <a:xfrm>
            <a:off x="5565796" y="4680651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장점 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감정분석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분류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유사도</a:t>
            </a:r>
            <a:r>
              <a:rPr lang="en-US" altLang="ko-KR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8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추론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2520536-DC85-43CA-CBFB-F667FB43B469}"/>
              </a:ext>
            </a:extLst>
          </p:cNvPr>
          <p:cNvSpPr/>
          <p:nvPr/>
        </p:nvSpPr>
        <p:spPr>
          <a:xfrm>
            <a:off x="9735363" y="1792997"/>
            <a:ext cx="2576782" cy="2003146"/>
          </a:xfrm>
          <a:prstGeom prst="ellipse">
            <a:avLst/>
          </a:prstGeom>
          <a:noFill/>
          <a:ln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38B50E5B-EEEC-E365-5DED-FD8E650993DC}"/>
              </a:ext>
            </a:extLst>
          </p:cNvPr>
          <p:cNvSpPr txBox="1">
            <a:spLocks/>
          </p:cNvSpPr>
          <p:nvPr/>
        </p:nvSpPr>
        <p:spPr>
          <a:xfrm>
            <a:off x="9325303" y="5443429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단점 : 데이터 의존성</a:t>
            </a:r>
            <a:r>
              <a:rPr lang="ko-KR" sz="1800" b="1">
                <a:latin typeface="Malgun Gothic"/>
                <a:ea typeface="Malgun Gothic"/>
                <a:cs typeface="Pretendard Variable ExtraBold"/>
              </a:rPr>
              <a:t>↑</a:t>
            </a:r>
            <a:r>
              <a:rPr lang="en-US" altLang="ko-KR" sz="1800" b="1">
                <a:latin typeface="Pretendard Variable ExtraBold"/>
                <a:ea typeface="Malgun Gothic"/>
                <a:cs typeface="Pretendard Variable ExtraBold"/>
              </a:rPr>
              <a:t>,</a:t>
            </a:r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단방향학습</a:t>
            </a:r>
            <a:endParaRPr lang="ko-KR" sz="1800" b="1">
              <a:latin typeface="Pretendard Variable ExtraBold"/>
              <a:ea typeface="Pretendard Variable ExtraBold"/>
              <a:cs typeface="Pretendard Variable ExtraBold" panose="02000003000000020004" pitchFamily="2" charset="-127"/>
            </a:endParaRPr>
          </a:p>
        </p:txBody>
      </p:sp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DBAB86C5-758D-2E19-C4BD-A4D39D619283}"/>
              </a:ext>
            </a:extLst>
          </p:cNvPr>
          <p:cNvSpPr txBox="1">
            <a:spLocks/>
          </p:cNvSpPr>
          <p:nvPr/>
        </p:nvSpPr>
        <p:spPr>
          <a:xfrm>
            <a:off x="9325303" y="3917874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Real-Fake 진위 판별 학습</a:t>
            </a:r>
            <a:endParaRPr lang="ko-KR" altLang="en-US" sz="18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4" name="텍스트 개체 틀 6">
            <a:extLst>
              <a:ext uri="{FF2B5EF4-FFF2-40B4-BE49-F238E27FC236}">
                <a16:creationId xmlns:a16="http://schemas.microsoft.com/office/drawing/2014/main" id="{940A3FD1-A03B-9958-5886-D275D35DAC16}"/>
              </a:ext>
            </a:extLst>
          </p:cNvPr>
          <p:cNvSpPr txBox="1">
            <a:spLocks/>
          </p:cNvSpPr>
          <p:nvPr/>
        </p:nvSpPr>
        <p:spPr>
          <a:xfrm>
            <a:off x="9325303" y="4680651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장점 : 한국어 특화, 분류</a:t>
            </a:r>
            <a:endParaRPr lang="ko-KR" altLang="en-US" sz="18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307981-716A-7238-ED1D-D0B8CD9016D8}"/>
              </a:ext>
            </a:extLst>
          </p:cNvPr>
          <p:cNvSpPr/>
          <p:nvPr/>
        </p:nvSpPr>
        <p:spPr>
          <a:xfrm>
            <a:off x="13494869" y="1792997"/>
            <a:ext cx="2576782" cy="2003146"/>
          </a:xfrm>
          <a:prstGeom prst="ellipse">
            <a:avLst/>
          </a:prstGeom>
          <a:noFill/>
          <a:ln>
            <a:solidFill>
              <a:srgbClr val="2A5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33B18818-F3BE-A9F3-8C44-F4C7FFB2FC50}"/>
              </a:ext>
            </a:extLst>
          </p:cNvPr>
          <p:cNvSpPr txBox="1">
            <a:spLocks/>
          </p:cNvSpPr>
          <p:nvPr/>
        </p:nvSpPr>
        <p:spPr>
          <a:xfrm>
            <a:off x="13084809" y="5443429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단점 : 분류, 모델 크기</a:t>
            </a:r>
            <a:r>
              <a:rPr lang="ko-KR" sz="1700" b="1">
                <a:latin typeface="Malgun Gothic"/>
                <a:ea typeface="Malgun Gothic"/>
                <a:cs typeface="Pretendard Variable ExtraBold"/>
              </a:rPr>
              <a:t>↑</a:t>
            </a:r>
            <a:endParaRPr lang="ko-KR" altLang="en-US" sz="18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9" name="텍스트 개체 틀 5">
            <a:extLst>
              <a:ext uri="{FF2B5EF4-FFF2-40B4-BE49-F238E27FC236}">
                <a16:creationId xmlns:a16="http://schemas.microsoft.com/office/drawing/2014/main" id="{27A1987A-EF6A-263B-C95F-1B6AE1D7521E}"/>
              </a:ext>
            </a:extLst>
          </p:cNvPr>
          <p:cNvSpPr txBox="1">
            <a:spLocks/>
          </p:cNvSpPr>
          <p:nvPr/>
        </p:nvSpPr>
        <p:spPr>
          <a:xfrm>
            <a:off x="13084809" y="3917874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 err="1">
                <a:latin typeface="Pretendard Variable ExtraBold"/>
                <a:ea typeface="Pretendard Variable ExtraBold"/>
                <a:cs typeface="Pretendard Variable ExtraBold"/>
              </a:rPr>
              <a:t>Text</a:t>
            </a:r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ko-KR" altLang="en-US" sz="1800" b="1" err="1">
                <a:latin typeface="Pretendard Variable ExtraBold"/>
                <a:ea typeface="Pretendard Variable ExtraBold"/>
                <a:cs typeface="Pretendard Variable ExtraBold"/>
              </a:rPr>
              <a:t>filling</a:t>
            </a:r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 훈련 모델</a:t>
            </a:r>
            <a:endParaRPr lang="ko-KR" altLang="en-US" sz="18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0" name="텍스트 개체 틀 6">
            <a:extLst>
              <a:ext uri="{FF2B5EF4-FFF2-40B4-BE49-F238E27FC236}">
                <a16:creationId xmlns:a16="http://schemas.microsoft.com/office/drawing/2014/main" id="{F680AD3E-31B4-886B-DB1F-886026987E34}"/>
              </a:ext>
            </a:extLst>
          </p:cNvPr>
          <p:cNvSpPr txBox="1">
            <a:spLocks/>
          </p:cNvSpPr>
          <p:nvPr/>
        </p:nvSpPr>
        <p:spPr>
          <a:xfrm>
            <a:off x="13084809" y="4680651"/>
            <a:ext cx="3562154" cy="540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Pretendard Variable ExtraBold"/>
                <a:ea typeface="Pretendard Variable ExtraBold"/>
                <a:cs typeface="Pretendard Variable ExtraBold"/>
              </a:rPr>
              <a:t>장점 : 문맥 이해도, 생성</a:t>
            </a:r>
            <a:endParaRPr lang="ko-KR" sz="1700" b="1">
              <a:latin typeface="Malgun Gothic"/>
              <a:ea typeface="Malgun Gothic"/>
              <a:cs typeface="Pretendard Variable ExtraBold" panose="02000003000000020004" pitchFamily="2" charset="-127"/>
            </a:endParaRPr>
          </a:p>
        </p:txBody>
      </p:sp>
      <p:sp>
        <p:nvSpPr>
          <p:cNvPr id="50" name="텍스트 개체 틀 2">
            <a:extLst>
              <a:ext uri="{FF2B5EF4-FFF2-40B4-BE49-F238E27FC236}">
                <a16:creationId xmlns:a16="http://schemas.microsoft.com/office/drawing/2014/main" id="{EF7E3682-A4D2-EA75-B7D0-F619F3301BE2}"/>
              </a:ext>
            </a:extLst>
          </p:cNvPr>
          <p:cNvSpPr txBox="1">
            <a:spLocks/>
          </p:cNvSpPr>
          <p:nvPr/>
        </p:nvSpPr>
        <p:spPr>
          <a:xfrm>
            <a:off x="1833831" y="6137352"/>
            <a:ext cx="3562154" cy="485317"/>
          </a:xfrm>
          <a:prstGeom prst="rect">
            <a:avLst/>
          </a:prstGeom>
          <a:solidFill>
            <a:srgbClr val="80808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점수 : 0.15364</a:t>
            </a:r>
            <a:endParaRPr lang="ko-KR"/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CCC180D7-E148-449D-3144-F4F08B813529}"/>
              </a:ext>
            </a:extLst>
          </p:cNvPr>
          <p:cNvSpPr txBox="1">
            <a:spLocks/>
          </p:cNvSpPr>
          <p:nvPr/>
        </p:nvSpPr>
        <p:spPr>
          <a:xfrm>
            <a:off x="13112351" y="6137352"/>
            <a:ext cx="3562154" cy="485317"/>
          </a:xfrm>
          <a:prstGeom prst="rect">
            <a:avLst/>
          </a:prstGeom>
          <a:solidFill>
            <a:srgbClr val="80808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점수 : 0.13105</a:t>
            </a:r>
            <a:endParaRPr lang="ko-KR" altLang="en-US" sz="1800" b="1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D7FEB29D-76AD-CADB-DDAA-C611479E82C4}"/>
              </a:ext>
            </a:extLst>
          </p:cNvPr>
          <p:cNvSpPr txBox="1">
            <a:spLocks/>
          </p:cNvSpPr>
          <p:nvPr/>
        </p:nvSpPr>
        <p:spPr>
          <a:xfrm>
            <a:off x="5593338" y="6137352"/>
            <a:ext cx="3562154" cy="485317"/>
          </a:xfrm>
          <a:prstGeom prst="rect">
            <a:avLst/>
          </a:prstGeom>
          <a:solidFill>
            <a:srgbClr val="80808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solidFill>
                  <a:srgbClr val="FFC000"/>
                </a:solidFill>
                <a:latin typeface="Pretendard Variable ExtraBold"/>
                <a:ea typeface="Pretendard Variable ExtraBold"/>
                <a:cs typeface="Pretendard Variable ExtraBold"/>
              </a:rPr>
              <a:t>점수 : 0.24982</a:t>
            </a:r>
            <a:endParaRPr lang="ko-KR" altLang="en-US" sz="1800" b="1">
              <a:solidFill>
                <a:srgbClr val="FFC000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D01911EA-43F8-529D-BDD0-83F0026FF26C}"/>
              </a:ext>
            </a:extLst>
          </p:cNvPr>
          <p:cNvSpPr txBox="1">
            <a:spLocks/>
          </p:cNvSpPr>
          <p:nvPr/>
        </p:nvSpPr>
        <p:spPr>
          <a:xfrm>
            <a:off x="9352845" y="6137352"/>
            <a:ext cx="3562154" cy="485317"/>
          </a:xfrm>
          <a:prstGeom prst="rect">
            <a:avLst/>
          </a:prstGeom>
          <a:solidFill>
            <a:srgbClr val="80808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점수 : 0.17298</a:t>
            </a:r>
            <a:endParaRPr lang="ko-KR" altLang="en-US" sz="1800" b="1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F9816-4E0F-2333-387E-B91D294D5D67}"/>
              </a:ext>
            </a:extLst>
          </p:cNvPr>
          <p:cNvSpPr txBox="1"/>
          <p:nvPr/>
        </p:nvSpPr>
        <p:spPr>
          <a:xfrm>
            <a:off x="13855014" y="2494613"/>
            <a:ext cx="22242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err="1">
                <a:solidFill>
                  <a:srgbClr val="2A52BF"/>
                </a:solidFill>
                <a:latin typeface="Pretendard Variable ExtraBold"/>
                <a:ea typeface="Pretendard Variable ExtraBold"/>
                <a:cs typeface="Calibri"/>
              </a:rPr>
              <a:t>KoBART</a:t>
            </a:r>
            <a:endParaRPr lang="ko-KR" altLang="en-US" sz="3200">
              <a:solidFill>
                <a:srgbClr val="2A52BF"/>
              </a:solidFill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78978-A51A-FA1E-1B13-A5D4E6D0B57B}"/>
              </a:ext>
            </a:extLst>
          </p:cNvPr>
          <p:cNvSpPr txBox="1"/>
          <p:nvPr/>
        </p:nvSpPr>
        <p:spPr>
          <a:xfrm>
            <a:off x="2193324" y="2494613"/>
            <a:ext cx="31200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>
                <a:solidFill>
                  <a:srgbClr val="2A52BF"/>
                </a:solidFill>
                <a:latin typeface="Pretendard Variable ExtraBold"/>
                <a:ea typeface="Pretendard Variable ExtraBold"/>
                <a:cs typeface="Calibri"/>
              </a:rPr>
              <a:t>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28C57-CAB3-1C7C-97E8-4295B73F8965}"/>
              </a:ext>
            </a:extLst>
          </p:cNvPr>
          <p:cNvSpPr txBox="1"/>
          <p:nvPr/>
        </p:nvSpPr>
        <p:spPr>
          <a:xfrm>
            <a:off x="6073606" y="2494613"/>
            <a:ext cx="31200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>
                <a:solidFill>
                  <a:srgbClr val="C00000"/>
                </a:solidFill>
                <a:latin typeface="Pretendard Variable ExtraBold"/>
                <a:ea typeface="Pretendard Variable ExtraBold"/>
                <a:cs typeface="Calibri"/>
              </a:rPr>
              <a:t>KLUE-BERT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B698A-EF26-92F0-5FBF-1E41E207E982}"/>
              </a:ext>
            </a:extLst>
          </p:cNvPr>
          <p:cNvSpPr txBox="1"/>
          <p:nvPr/>
        </p:nvSpPr>
        <p:spPr>
          <a:xfrm>
            <a:off x="9684608" y="2494613"/>
            <a:ext cx="31200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err="1">
                <a:solidFill>
                  <a:srgbClr val="2A52BF"/>
                </a:solidFill>
                <a:latin typeface="Pretendard Variable ExtraBold"/>
                <a:ea typeface="Pretendard Variable ExtraBold"/>
                <a:cs typeface="Calibri"/>
              </a:rPr>
              <a:t>Ko</a:t>
            </a:r>
            <a:r>
              <a:rPr lang="ko-KR" altLang="en-US" sz="3200">
                <a:solidFill>
                  <a:srgbClr val="2A52BF"/>
                </a:solidFill>
                <a:latin typeface="Pretendard Variable ExtraBold"/>
                <a:ea typeface="Pretendard Variable ExtraBold"/>
                <a:cs typeface="Calibri"/>
              </a:rPr>
              <a:t>-ELECTRA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00FE958-F476-A121-3D62-8766F6A0ECF8}"/>
              </a:ext>
            </a:extLst>
          </p:cNvPr>
          <p:cNvSpPr txBox="1">
            <a:spLocks/>
          </p:cNvSpPr>
          <p:nvPr/>
        </p:nvSpPr>
        <p:spPr>
          <a:xfrm>
            <a:off x="1806846" y="8755130"/>
            <a:ext cx="14950842" cy="6312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40" tIns="45720" rIns="91440" bIns="4572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 marL="0" indent="0">
              <a:buNone/>
            </a:pP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AutoNum type="arabicPeriod"/>
            </a:pP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05AA8C74-015E-AAAA-8758-0986BDAB56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>
                <a:latin typeface="Nanum Square Bold"/>
                <a:ea typeface="Nanum Square Bold"/>
              </a:rPr>
              <a:t>모델 별 특징 비교 및 KLUE-BERT 모델 최종 선정 이유</a:t>
            </a:r>
            <a:endParaRPr lang="ko-KR" altLang="en-US"/>
          </a:p>
        </p:txBody>
      </p:sp>
      <p:sp>
        <p:nvSpPr>
          <p:cNvPr id="25" name="텍스트 개체 틀 8">
            <a:extLst>
              <a:ext uri="{FF2B5EF4-FFF2-40B4-BE49-F238E27FC236}">
                <a16:creationId xmlns:a16="http://schemas.microsoft.com/office/drawing/2014/main" id="{2079E9C7-C88B-7E29-6F6F-106D91770145}"/>
              </a:ext>
            </a:extLst>
          </p:cNvPr>
          <p:cNvSpPr txBox="1">
            <a:spLocks/>
          </p:cNvSpPr>
          <p:nvPr/>
        </p:nvSpPr>
        <p:spPr>
          <a:xfrm>
            <a:off x="1806847" y="6785866"/>
            <a:ext cx="14950842" cy="479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 marL="0" indent="0">
              <a:buNone/>
            </a:pP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AutoNum type="arabicPeriod"/>
            </a:pP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3F539A-931B-B790-9AD0-2D9EAC44E733}"/>
              </a:ext>
            </a:extLst>
          </p:cNvPr>
          <p:cNvSpPr txBox="1"/>
          <p:nvPr/>
        </p:nvSpPr>
        <p:spPr>
          <a:xfrm>
            <a:off x="3869116" y="6874749"/>
            <a:ext cx="127786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이론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ko-KR" b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학습 토대로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Transformer </a:t>
            </a:r>
            <a:r>
              <a:rPr lang="ko-KR" b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모델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ko-KR" b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구현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b="1"/>
              <a:t>→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b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데이터(사전 지식)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ko-KR" b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부족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ko-KR" b="1"/>
              <a:t>→ </a:t>
            </a:r>
            <a:r>
              <a:rPr lang="ko-KR" b="1" err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사전훈련된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ko-KR" b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모델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ko-KR" b="1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활용 필요</a:t>
            </a:r>
            <a:endParaRPr lang="ko-KR">
              <a:solidFill>
                <a:srgbClr val="000000"/>
              </a:solidFill>
              <a:ea typeface="맑은 고딕"/>
              <a:cs typeface="Calibri"/>
            </a:endParaRPr>
          </a:p>
        </p:txBody>
      </p:sp>
      <p:sp>
        <p:nvSpPr>
          <p:cNvPr id="31" name="텍스트 개체 틀 8">
            <a:extLst>
              <a:ext uri="{FF2B5EF4-FFF2-40B4-BE49-F238E27FC236}">
                <a16:creationId xmlns:a16="http://schemas.microsoft.com/office/drawing/2014/main" id="{3645EB33-A2C3-28AC-4A77-F8DEAF688506}"/>
              </a:ext>
            </a:extLst>
          </p:cNvPr>
          <p:cNvSpPr txBox="1">
            <a:spLocks/>
          </p:cNvSpPr>
          <p:nvPr/>
        </p:nvSpPr>
        <p:spPr>
          <a:xfrm>
            <a:off x="1806847" y="7350480"/>
            <a:ext cx="14950842" cy="12922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91440" tIns="45720" rIns="91440" bIns="4572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 marL="0" indent="0">
              <a:buNone/>
            </a:pP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AutoNum type="arabicPeriod"/>
            </a:pP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B1A5F2-250B-E27D-08DA-99A9AA9FD96D}"/>
              </a:ext>
            </a:extLst>
          </p:cNvPr>
          <p:cNvSpPr txBox="1"/>
          <p:nvPr/>
        </p:nvSpPr>
        <p:spPr>
          <a:xfrm>
            <a:off x="544514" y="7139377"/>
            <a:ext cx="16737634" cy="16435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endParaRPr lang="ko-KR" altLang="en-US" b="1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marL="342900" indent="-342900" algn="ctr">
              <a:spcBef>
                <a:spcPct val="20000"/>
              </a:spcBef>
              <a:buAutoNum type="arabicPeriod"/>
            </a:pPr>
            <a:r>
              <a:rPr lang="en-US" b="1" err="1">
                <a:solidFill>
                  <a:schemeClr val="bg1"/>
                </a:solidFill>
                <a:latin typeface="Arial"/>
                <a:cs typeface="Arial"/>
              </a:rPr>
              <a:t>KoBART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의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경우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문맥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이해도는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높지만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생성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작업에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특화되어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있어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분류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작업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성능 부족</a:t>
            </a:r>
          </a:p>
          <a:p>
            <a:pPr marL="342900" indent="-342900" algn="ctr">
              <a:spcBef>
                <a:spcPct val="20000"/>
              </a:spcBef>
              <a:buAutoNum type="arabicPeriod"/>
            </a:pP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Ko-ELECTRA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의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경우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분류에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특화되어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있지만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 err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사전훈련된</a:t>
            </a:r>
            <a:r>
              <a:rPr 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데이터 도메인의</a:t>
            </a:r>
            <a:r>
              <a:rPr 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영향이</a:t>
            </a:r>
            <a:r>
              <a:rPr 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크고</a:t>
            </a:r>
            <a:r>
              <a:rPr 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높은</a:t>
            </a:r>
            <a:r>
              <a:rPr 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자원을</a:t>
            </a:r>
            <a:r>
              <a:rPr 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필요로</a:t>
            </a:r>
            <a:r>
              <a:rPr 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함</a:t>
            </a:r>
            <a:r>
              <a:rPr lang="en-US" altLang="ko-KR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.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</a:t>
            </a:r>
          </a:p>
          <a:p>
            <a:pPr marL="342900" indent="-342900" algn="ctr">
              <a:spcBef>
                <a:spcPct val="20000"/>
              </a:spcBef>
              <a:buAutoNum type="arabicPeriod"/>
            </a:pP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KLUE-BERT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의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경우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모델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성능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평가를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위한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벤치마크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모델로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한국어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텍스트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분류에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뛰어난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성능을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보임.</a:t>
            </a:r>
            <a:endParaRPr lang="en-US" altLang="ko-KR" err="1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marL="342900" indent="-342900" algn="ctr">
              <a:buAutoNum type="arabicPeriod"/>
            </a:pPr>
            <a:endParaRPr lang="ko-KR" altLang="en-US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7B9F74-7918-4310-7D9E-2199944280B4}"/>
              </a:ext>
            </a:extLst>
          </p:cNvPr>
          <p:cNvSpPr txBox="1"/>
          <p:nvPr/>
        </p:nvSpPr>
        <p:spPr>
          <a:xfrm>
            <a:off x="819936" y="8571569"/>
            <a:ext cx="16737634" cy="9787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endParaRPr lang="ko-KR" altLang="en-US" b="1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algn="ctr">
              <a:spcBef>
                <a:spcPct val="20000"/>
              </a:spcBef>
            </a:pPr>
            <a:r>
              <a:rPr lang="ko-KR" altLang="en-US" b="1">
                <a:solidFill>
                  <a:srgbClr val="FFC000"/>
                </a:solidFill>
                <a:latin typeface="Arial"/>
                <a:ea typeface="맑은 고딕"/>
                <a:cs typeface="Arial"/>
              </a:rPr>
              <a:t>최종적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으로, 가장 높은 </a:t>
            </a:r>
            <a:r>
              <a:rPr lang="ko-KR" altLang="en-US" b="1">
                <a:solidFill>
                  <a:srgbClr val="FFC000"/>
                </a:solidFill>
                <a:latin typeface="Arial"/>
                <a:ea typeface="맑은 고딕"/>
                <a:cs typeface="Arial"/>
              </a:rPr>
              <a:t>F1-score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를 달성한 </a:t>
            </a:r>
            <a:r>
              <a:rPr lang="ko-KR" altLang="en-US" b="1">
                <a:solidFill>
                  <a:srgbClr val="FFC000"/>
                </a:solidFill>
                <a:latin typeface="Arial"/>
                <a:ea typeface="맑은 고딕"/>
                <a:cs typeface="Arial"/>
              </a:rPr>
              <a:t>KLUE-BERT </a:t>
            </a:r>
            <a:r>
              <a:rPr lang="ko-KR" altLang="en-US" b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모델을 선정하여 성능을 개선하고자 함.</a:t>
            </a:r>
          </a:p>
          <a:p>
            <a:pPr marL="342900" indent="-342900" algn="ctr">
              <a:buAutoNum type="arabicPeriod"/>
            </a:pP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532E6A-07AC-58EF-A321-4362A38AB4A6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F1B2CF-B865-B95A-D27C-89AB6C76BEC5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760DEB-2909-74AE-9EB2-205387CC62C1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95327BC-447B-7AC6-E684-CBCCB7B9E705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774A02-485C-5F62-812C-ECD6FD4B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9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7F4545-EF4C-793A-1D9D-09C5B6D06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3968" y="796945"/>
            <a:ext cx="12479867" cy="492443"/>
          </a:xfrm>
        </p:spPr>
        <p:txBody>
          <a:bodyPr/>
          <a:lstStyle/>
          <a:p>
            <a:r>
              <a:rPr lang="en-US" b="1">
                <a:latin typeface="Pretendard Variable ExtraBold"/>
                <a:ea typeface="Pretendard Variable ExtraBold"/>
                <a:cs typeface="Pretendard Variable ExtraBold"/>
              </a:rPr>
              <a:t>2-5. </a:t>
            </a:r>
            <a:r>
              <a:rPr lang="ko-KR" b="1">
                <a:latin typeface="Pretendard Variable ExtraBold"/>
                <a:ea typeface="Pretendard Variable ExtraBold"/>
                <a:cs typeface="Pretendard Variable ExtraBold"/>
              </a:rPr>
              <a:t>사용한 모델</a:t>
            </a:r>
            <a:r>
              <a:rPr lang="ko-KR" altLang="en-US" b="1"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ko-KR" b="1">
                <a:latin typeface="Pretendard Variable ExtraBold"/>
                <a:ea typeface="Pretendard Variable ExtraBold"/>
                <a:cs typeface="Pretendard Variable ExtraBold"/>
              </a:rPr>
              <a:t>특성</a:t>
            </a:r>
            <a:r>
              <a:rPr lang="en-US" b="1">
                <a:latin typeface="Pretendard Variable ExtraBold"/>
                <a:ea typeface="Pretendard Variable ExtraBold"/>
                <a:cs typeface="Pretendard Variable ExtraBold"/>
              </a:rPr>
              <a:t>: </a:t>
            </a:r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(1) </a:t>
            </a:r>
            <a:r>
              <a:rPr lang="en-US" altLang="ko-KR" b="1" err="1">
                <a:latin typeface="Pretendard Variable ExtraBold"/>
                <a:ea typeface="Pretendard Variable ExtraBold"/>
                <a:cs typeface="Pretendard Variable ExtraBold"/>
              </a:rPr>
              <a:t>트랜스포머</a:t>
            </a:r>
            <a:r>
              <a:rPr lang="en-US" altLang="ko-KR" b="1">
                <a:latin typeface="Pretendard Variable ExtraBold"/>
                <a:ea typeface="Pretendard Variable ExtraBold"/>
                <a:cs typeface="Pretendard Variable ExtraBold"/>
              </a:rPr>
              <a:t> Seq2Seq</a:t>
            </a:r>
            <a:endParaRPr lang="ko-KR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45AF1D1-81EF-57C4-33A7-A9B2D871DB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676401" y="820686"/>
            <a:ext cx="3657599" cy="492443"/>
          </a:xfrm>
        </p:spPr>
        <p:txBody>
          <a:bodyPr/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선별과정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0DC1E615-0CC1-544A-3DB9-9144AE703C43}"/>
              </a:ext>
            </a:extLst>
          </p:cNvPr>
          <p:cNvSpPr txBox="1">
            <a:spLocks/>
          </p:cNvSpPr>
          <p:nvPr/>
        </p:nvSpPr>
        <p:spPr>
          <a:xfrm>
            <a:off x="1007566" y="8194610"/>
            <a:ext cx="16314183" cy="1182097"/>
          </a:xfrm>
          <a:prstGeom prst="rect">
            <a:avLst/>
          </a:prstGeom>
          <a:solidFill>
            <a:srgbClr val="2A52BF"/>
          </a:solidFill>
        </p:spPr>
        <p:txBody>
          <a:bodyPr lIns="91440" tIns="45720" rIns="91440" bIns="4572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➡️ </a:t>
            </a:r>
            <a:r>
              <a:rPr lang="ko-KR" altLang="en-US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Epoch을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50까지 줘봤을 때, </a:t>
            </a:r>
            <a:r>
              <a:rPr lang="ko-KR" altLang="en-US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Loss값은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 잘 떨어지고 정확도 값은 계속 올라 99%까지 되었다. </a:t>
            </a: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 marL="0" indent="0">
              <a:buNone/>
            </a:pP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			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이후 f1 </a:t>
            </a:r>
            <a:r>
              <a:rPr lang="ko-KR" altLang="en-US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score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값이 85% 나왔지만 최종 리더 보드 점수는 굉장히 낮게 나온 걸로 보아, </a:t>
            </a:r>
            <a:endParaRPr lang="en-US" altLang="ko-KR" sz="1800" b="1">
              <a:solidFill>
                <a:schemeClr val="bg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 marL="0" indent="0">
              <a:buNone/>
            </a:pPr>
            <a:r>
              <a:rPr lang="en-US" altLang="ko-KR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						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시퀀스 모델이기에 아키텍처 구조 상 분류 작업에 특화되어 있지 </a:t>
            </a:r>
            <a:r>
              <a:rPr lang="ko-KR" altLang="en-US" sz="1800" b="1" err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않아서라는</a:t>
            </a:r>
            <a:r>
              <a:rPr lang="ko-KR" altLang="en-US" sz="1800" b="1">
                <a:solidFill>
                  <a:schemeClr val="bg1"/>
                </a:solidFill>
                <a:latin typeface="Pretendard Variable ExtraBold"/>
                <a:ea typeface="Pretendard Variable ExtraBold"/>
                <a:cs typeface="Pretendard Variable ExtraBold"/>
              </a:rPr>
              <a:t> 것을 결론</a:t>
            </a:r>
            <a:endParaRPr lang="ko-KR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DD60D-7E20-0AC5-5C09-A70034B1D8CF}"/>
              </a:ext>
            </a:extLst>
          </p:cNvPr>
          <p:cNvSpPr txBox="1"/>
          <p:nvPr/>
        </p:nvSpPr>
        <p:spPr>
          <a:xfrm>
            <a:off x="1464439" y="1855658"/>
            <a:ext cx="96565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트랜스포머 Seq2Seq 모델 (</a:t>
            </a:r>
            <a:r>
              <a:rPr lang="ko-KR" altLang="en-US" sz="3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Non</a:t>
            </a:r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3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Pre-trained</a:t>
            </a:r>
            <a:r>
              <a:rPr lang="ko-KR" altLang="en-US" sz="3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E4E4-B4D1-7681-9A92-129521BE6F4F}"/>
              </a:ext>
            </a:extLst>
          </p:cNvPr>
          <p:cNvSpPr txBox="1"/>
          <p:nvPr/>
        </p:nvSpPr>
        <p:spPr>
          <a:xfrm>
            <a:off x="8828104" y="2806011"/>
            <a:ext cx="8523434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토큰화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실행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함수와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트랜스포머류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단어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사전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정의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함수를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통</a:t>
            </a:r>
            <a:r>
              <a:rPr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한 생성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</a:p>
          <a:p>
            <a:endParaRPr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단어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수준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토크나이저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고유한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단어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리스트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만들기</a:t>
            </a:r>
            <a:endParaRPr lang="en-US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시작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토큰과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종료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토큰에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고유한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정수를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부여</a:t>
            </a:r>
            <a:endParaRPr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buFont typeface="Calibri"/>
              <a:buChar char="-"/>
            </a:pPr>
            <a:endParaRPr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1)</a:t>
            </a:r>
            <a:r>
              <a:rPr lang="ko-KR" altLang="en-US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Positional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인코딩</a:t>
            </a:r>
            <a:endParaRPr lang="en-US" altLang="ko-KR" sz="2200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2)</a:t>
            </a:r>
            <a:r>
              <a:rPr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Scaled Dot Product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어텐션</a:t>
            </a:r>
            <a:endParaRPr lang="en-US" altLang="ko-KR" sz="2200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3)</a:t>
            </a:r>
            <a:r>
              <a:rPr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Multi-Head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어텐션</a:t>
            </a:r>
            <a:endParaRPr lang="en-US" altLang="ko-KR" sz="2200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4)</a:t>
            </a:r>
            <a:r>
              <a:rPr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마스크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패딩</a:t>
            </a:r>
            <a:endParaRPr lang="en-US" altLang="ko-KR" sz="2200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5)</a:t>
            </a:r>
            <a:r>
              <a:rPr lang="ko-KR" altLang="en-US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인코더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디코더</a:t>
            </a:r>
            <a:r>
              <a:rPr lang="en-US" altLang="ko-KR" sz="2200" b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solidFill>
                  <a:srgbClr val="2A52B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구조</a:t>
            </a:r>
            <a:endParaRPr lang="en-US" altLang="ko-KR" sz="2200" b="1">
              <a:solidFill>
                <a:srgbClr val="2A52BF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buFont typeface="Calibri"/>
              <a:buChar char="-"/>
            </a:pPr>
            <a:endParaRPr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85750" indent="-285750">
              <a:buFont typeface="Calibri"/>
              <a:buChar char="-"/>
            </a:pPr>
            <a:endParaRPr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장점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생성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작업에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매우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적합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Task에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맞는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학습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가능</a:t>
            </a:r>
            <a:endParaRPr lang="en-US" altLang="ko-KR" sz="22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단점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학습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비용이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큼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사전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학습된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정보가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없음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분류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2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작업</a:t>
            </a:r>
            <a:r>
              <a:rPr lang="en-US" altLang="ko-KR" sz="22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X</a:t>
            </a:r>
          </a:p>
        </p:txBody>
      </p:sp>
      <p:pic>
        <p:nvPicPr>
          <p:cNvPr id="5" name="그림 4" descr="content img">
            <a:extLst>
              <a:ext uri="{FF2B5EF4-FFF2-40B4-BE49-F238E27FC236}">
                <a16:creationId xmlns:a16="http://schemas.microsoft.com/office/drawing/2014/main" id="{797C7E37-FD4B-F33C-A8AE-E577BBBC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9" y="2747429"/>
            <a:ext cx="8056032" cy="4731910"/>
          </a:xfrm>
          <a:prstGeom prst="rect">
            <a:avLst/>
          </a:prstGeom>
        </p:spPr>
      </p:pic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ED09DC18-E5CC-3722-007D-36F97A20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53" y="7248685"/>
            <a:ext cx="5441951" cy="69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09CC1-862C-2AB7-4957-FE729E6EDD52}"/>
              </a:ext>
            </a:extLst>
          </p:cNvPr>
          <p:cNvSpPr txBox="1"/>
          <p:nvPr/>
        </p:nvSpPr>
        <p:spPr>
          <a:xfrm>
            <a:off x="15087600" y="5482485"/>
            <a:ext cx="292281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Loss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0.0236</a:t>
            </a:r>
          </a:p>
          <a:p>
            <a:r>
              <a:rPr lang="ko-KR" altLang="en-US" sz="24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Accuracy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0.9913</a:t>
            </a:r>
            <a:endParaRPr lang="ko-KR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F1 </a:t>
            </a:r>
            <a:r>
              <a:rPr lang="ko-KR" altLang="en-US" sz="24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Score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0.8538</a:t>
            </a:r>
          </a:p>
          <a:p>
            <a:r>
              <a:rPr lang="ko-KR" altLang="en-US" sz="24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Score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0.15364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7647E-DF07-FCEE-9963-29A2F20AE473}"/>
              </a:ext>
            </a:extLst>
          </p:cNvPr>
          <p:cNvSpPr txBox="1"/>
          <p:nvPr/>
        </p:nvSpPr>
        <p:spPr>
          <a:xfrm rot="20990540">
            <a:off x="14045411" y="7335568"/>
            <a:ext cx="42084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분류 작업 부적합!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36CFEE-AE72-EA46-9998-98808F970490}"/>
              </a:ext>
            </a:extLst>
          </p:cNvPr>
          <p:cNvSpPr/>
          <p:nvPr/>
        </p:nvSpPr>
        <p:spPr>
          <a:xfrm>
            <a:off x="16820238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047271-6C28-8D32-F95C-101B3D9F672D}"/>
              </a:ext>
            </a:extLst>
          </p:cNvPr>
          <p:cNvSpPr/>
          <p:nvPr/>
        </p:nvSpPr>
        <p:spPr>
          <a:xfrm>
            <a:off x="16242692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38851F-22CF-E0AA-8F6A-008E3D1590E2}"/>
              </a:ext>
            </a:extLst>
          </p:cNvPr>
          <p:cNvSpPr/>
          <p:nvPr/>
        </p:nvSpPr>
        <p:spPr>
          <a:xfrm>
            <a:off x="15665146" y="9671778"/>
            <a:ext cx="504000" cy="216000"/>
          </a:xfrm>
          <a:prstGeom prst="rect">
            <a:avLst/>
          </a:prstGeom>
          <a:solidFill>
            <a:srgbClr val="557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60937A-99A9-5A11-B1F9-FBBDB7E3A8EE}"/>
              </a:ext>
            </a:extLst>
          </p:cNvPr>
          <p:cNvSpPr/>
          <p:nvPr/>
        </p:nvSpPr>
        <p:spPr>
          <a:xfrm>
            <a:off x="15087600" y="9671778"/>
            <a:ext cx="504000" cy="216000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endParaRPr lang="ko-KR" altLang="en-US" sz="1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7" name="그래픽 16" descr="배지 1 단색으로 채워진">
            <a:extLst>
              <a:ext uri="{FF2B5EF4-FFF2-40B4-BE49-F238E27FC236}">
                <a16:creationId xmlns:a16="http://schemas.microsoft.com/office/drawing/2014/main" id="{5BA87E07-4B16-2693-7B54-BB163B66E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039" y="1690846"/>
            <a:ext cx="914400" cy="91440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E09B539-BF0A-52B7-02FC-D5472E30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56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3225</Words>
  <Application>Microsoft Macintosh PowerPoint</Application>
  <PresentationFormat>사용자 지정</PresentationFormat>
  <Paragraphs>582</Paragraphs>
  <Slides>29</Slides>
  <Notes>4</Notes>
  <HiddenSlides>9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5" baseType="lpstr">
      <vt:lpstr>Nanum Square</vt:lpstr>
      <vt:lpstr>Open Sans Bold</vt:lpstr>
      <vt:lpstr>Nanum Square Bold</vt:lpstr>
      <vt:lpstr>맑은 고딕</vt:lpstr>
      <vt:lpstr>Open Sans Medium</vt:lpstr>
      <vt:lpstr>Pretendard JP</vt:lpstr>
      <vt:lpstr>Pretendard Variable ExtraBold</vt:lpstr>
      <vt:lpstr>Calibri</vt:lpstr>
      <vt:lpstr>맑은 고딕</vt:lpstr>
      <vt:lpstr>Pretendard Variable Medium</vt:lpstr>
      <vt:lpstr>Extenda 20 Micro</vt:lpstr>
      <vt:lpstr>Pretendard Variable Black</vt:lpstr>
      <vt:lpstr>Pretendard Variable SemiBold</vt:lpstr>
      <vt:lpstr>Arial</vt:lpstr>
      <vt:lpstr>Arial,Sans-Serif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평가 항목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심플한 크리에이터 포트폴리오 프레젠테이션</dc:title>
  <dc:creator>Christine</dc:creator>
  <cp:lastModifiedBy>민혁 김</cp:lastModifiedBy>
  <cp:revision>2</cp:revision>
  <dcterms:created xsi:type="dcterms:W3CDTF">2006-08-16T00:00:00Z</dcterms:created>
  <dcterms:modified xsi:type="dcterms:W3CDTF">2024-10-08T01:16:55Z</dcterms:modified>
  <dc:identifier>DAGSxqoqbwo</dc:identifier>
</cp:coreProperties>
</file>